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51"/>
  </p:notesMasterIdLst>
  <p:handoutMasterIdLst>
    <p:handoutMasterId r:id="rId52"/>
  </p:handoutMasterIdLst>
  <p:sldIdLst>
    <p:sldId id="431" r:id="rId2"/>
    <p:sldId id="511" r:id="rId3"/>
    <p:sldId id="512" r:id="rId4"/>
    <p:sldId id="539" r:id="rId5"/>
    <p:sldId id="513" r:id="rId6"/>
    <p:sldId id="508" r:id="rId7"/>
    <p:sldId id="504" r:id="rId8"/>
    <p:sldId id="506" r:id="rId9"/>
    <p:sldId id="532" r:id="rId10"/>
    <p:sldId id="533" r:id="rId11"/>
    <p:sldId id="514" r:id="rId12"/>
    <p:sldId id="505" r:id="rId13"/>
    <p:sldId id="524" r:id="rId14"/>
    <p:sldId id="525" r:id="rId15"/>
    <p:sldId id="515" r:id="rId16"/>
    <p:sldId id="535" r:id="rId17"/>
    <p:sldId id="537" r:id="rId18"/>
    <p:sldId id="373" r:id="rId19"/>
    <p:sldId id="485" r:id="rId20"/>
    <p:sldId id="465" r:id="rId21"/>
    <p:sldId id="526" r:id="rId22"/>
    <p:sldId id="528" r:id="rId23"/>
    <p:sldId id="486" r:id="rId24"/>
    <p:sldId id="510" r:id="rId25"/>
    <p:sldId id="374" r:id="rId26"/>
    <p:sldId id="375" r:id="rId27"/>
    <p:sldId id="540" r:id="rId28"/>
    <p:sldId id="527" r:id="rId29"/>
    <p:sldId id="536" r:id="rId30"/>
    <p:sldId id="538" r:id="rId31"/>
    <p:sldId id="529" r:id="rId32"/>
    <p:sldId id="530" r:id="rId33"/>
    <p:sldId id="531" r:id="rId34"/>
    <p:sldId id="521" r:id="rId35"/>
    <p:sldId id="484" r:id="rId36"/>
    <p:sldId id="507" r:id="rId37"/>
    <p:sldId id="519" r:id="rId38"/>
    <p:sldId id="520" r:id="rId39"/>
    <p:sldId id="475" r:id="rId40"/>
    <p:sldId id="453" r:id="rId41"/>
    <p:sldId id="522" r:id="rId42"/>
    <p:sldId id="523" r:id="rId43"/>
    <p:sldId id="534" r:id="rId44"/>
    <p:sldId id="376" r:id="rId45"/>
    <p:sldId id="469" r:id="rId46"/>
    <p:sldId id="456" r:id="rId47"/>
    <p:sldId id="457" r:id="rId48"/>
    <p:sldId id="458" r:id="rId49"/>
    <p:sldId id="498" r:id="rId50"/>
  </p:sldIdLst>
  <p:sldSz cx="9144000" cy="6858000" type="screen4x3"/>
  <p:notesSz cx="7010400" cy="92964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800000"/>
    <a:srgbClr val="D9D9D9"/>
    <a:srgbClr val="4D4D4D"/>
    <a:srgbClr val="000000"/>
    <a:srgbClr val="2424AC"/>
    <a:srgbClr val="223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583" autoAdjust="0"/>
  </p:normalViewPr>
  <p:slideViewPr>
    <p:cSldViewPr snapToGrid="0">
      <p:cViewPr varScale="1">
        <p:scale>
          <a:sx n="58" d="100"/>
          <a:sy n="58" d="100"/>
        </p:scale>
        <p:origin x="15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3" d="100"/>
          <a:sy n="63" d="100"/>
        </p:scale>
        <p:origin x="229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Users\derekwu\Downloads\SNAP_Medicaid_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erekwu\Downloads\SNAP_Medicaid_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SPM Poverty Reduction When</a:t>
            </a:r>
            <a:r>
              <a:rPr lang="en-US" baseline="0"/>
              <a:t> Replacing Reported SNAP by Linked Administrative SNAP</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SNAP!$D$1</c:f>
              <c:strCache>
                <c:ptCount val="1"/>
                <c:pt idx="0">
                  <c:v>Percentage Points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SNAP!$A$2:$A$6</c:f>
              <c:strCache>
                <c:ptCount val="5"/>
                <c:pt idx="0">
                  <c:v>Asian</c:v>
                </c:pt>
                <c:pt idx="1">
                  <c:v>White, not Hispanic</c:v>
                </c:pt>
                <c:pt idx="2">
                  <c:v>White</c:v>
                </c:pt>
                <c:pt idx="3">
                  <c:v>Black</c:v>
                </c:pt>
                <c:pt idx="4">
                  <c:v>Hispanic (any race)</c:v>
                </c:pt>
              </c:strCache>
            </c:strRef>
          </c:cat>
          <c:val>
            <c:numRef>
              <c:f>SNAP!$D$2:$D$6</c:f>
              <c:numCache>
                <c:formatCode>General</c:formatCode>
                <c:ptCount val="5"/>
                <c:pt idx="0">
                  <c:v>0.2</c:v>
                </c:pt>
                <c:pt idx="1">
                  <c:v>0.19999999999999929</c:v>
                </c:pt>
                <c:pt idx="2">
                  <c:v>0.29999999999999893</c:v>
                </c:pt>
                <c:pt idx="3">
                  <c:v>0.89999999999999858</c:v>
                </c:pt>
                <c:pt idx="4">
                  <c:v>1.1999999999999993</c:v>
                </c:pt>
              </c:numCache>
            </c:numRef>
          </c:val>
          <c:extLst>
            <c:ext xmlns:c16="http://schemas.microsoft.com/office/drawing/2014/chart" uri="{C3380CC4-5D6E-409C-BE32-E72D297353CC}">
              <c16:uniqueId val="{00000000-7267-9F4F-96B4-378CD4E18F7D}"/>
            </c:ext>
          </c:extLst>
        </c:ser>
        <c:ser>
          <c:idx val="1"/>
          <c:order val="1"/>
          <c:tx>
            <c:strRef>
              <c:f>SNAP!$E$1</c:f>
              <c:strCache>
                <c:ptCount val="1"/>
                <c:pt idx="0">
                  <c:v>Percent of Survey Poverty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SNAP!$A$2:$A$6</c:f>
              <c:strCache>
                <c:ptCount val="5"/>
                <c:pt idx="0">
                  <c:v>Asian</c:v>
                </c:pt>
                <c:pt idx="1">
                  <c:v>White, not Hispanic</c:v>
                </c:pt>
                <c:pt idx="2">
                  <c:v>White</c:v>
                </c:pt>
                <c:pt idx="3">
                  <c:v>Black</c:v>
                </c:pt>
                <c:pt idx="4">
                  <c:v>Hispanic (any race)</c:v>
                </c:pt>
              </c:strCache>
            </c:strRef>
          </c:cat>
          <c:val>
            <c:numRef>
              <c:f>SNAP!$E$2:$E$6</c:f>
              <c:numCache>
                <c:formatCode>0.0\%</c:formatCode>
                <c:ptCount val="5"/>
                <c:pt idx="0">
                  <c:v>1.5503875968992249</c:v>
                </c:pt>
                <c:pt idx="1">
                  <c:v>2.2222222222222143</c:v>
                </c:pt>
                <c:pt idx="2">
                  <c:v>2.7027027027026933</c:v>
                </c:pt>
                <c:pt idx="3">
                  <c:v>5.027932960893847</c:v>
                </c:pt>
                <c:pt idx="4">
                  <c:v>5.3811659192825081</c:v>
                </c:pt>
              </c:numCache>
            </c:numRef>
          </c:val>
          <c:extLst>
            <c:ext xmlns:c16="http://schemas.microsoft.com/office/drawing/2014/chart" uri="{C3380CC4-5D6E-409C-BE32-E72D297353CC}">
              <c16:uniqueId val="{00000001-7267-9F4F-96B4-378CD4E18F7D}"/>
            </c:ext>
          </c:extLst>
        </c:ser>
        <c:dLbls>
          <c:dLblPos val="outEnd"/>
          <c:showLegendKey val="0"/>
          <c:showVal val="1"/>
          <c:showCatName val="0"/>
          <c:showSerName val="0"/>
          <c:showPercent val="0"/>
          <c:showBubbleSize val="0"/>
        </c:dLbls>
        <c:gapWidth val="182"/>
        <c:axId val="85409599"/>
        <c:axId val="85410079"/>
      </c:barChart>
      <c:catAx>
        <c:axId val="8540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5410079"/>
        <c:crosses val="autoZero"/>
        <c:auto val="1"/>
        <c:lblAlgn val="ctr"/>
        <c:lblOffset val="100"/>
        <c:noMultiLvlLbl val="0"/>
      </c:catAx>
      <c:valAx>
        <c:axId val="854100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0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 in Medicaid Receipt Rates When</a:t>
            </a:r>
            <a:r>
              <a:rPr lang="en-US" baseline="0"/>
              <a:t> Replacing Reported Receipt by Imputations Based on Linked Administrative Data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Medicaid!$D$1</c:f>
              <c:strCache>
                <c:ptCount val="1"/>
                <c:pt idx="0">
                  <c:v>Percentage Points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Medicaid!$A$2:$A$6</c:f>
              <c:strCache>
                <c:ptCount val="5"/>
                <c:pt idx="0">
                  <c:v>White Only</c:v>
                </c:pt>
                <c:pt idx="1">
                  <c:v>Asian/Pacific Islander</c:v>
                </c:pt>
                <c:pt idx="2">
                  <c:v>American Indian</c:v>
                </c:pt>
                <c:pt idx="3">
                  <c:v>Hispanic</c:v>
                </c:pt>
                <c:pt idx="4">
                  <c:v>Black</c:v>
                </c:pt>
              </c:strCache>
            </c:strRef>
          </c:cat>
          <c:val>
            <c:numRef>
              <c:f>Medicaid!$D$2:$D$6</c:f>
              <c:numCache>
                <c:formatCode>General</c:formatCode>
                <c:ptCount val="5"/>
                <c:pt idx="0">
                  <c:v>0.70000000000000018</c:v>
                </c:pt>
                <c:pt idx="1">
                  <c:v>2.2000000000000011</c:v>
                </c:pt>
                <c:pt idx="2">
                  <c:v>4.7999999999999972</c:v>
                </c:pt>
                <c:pt idx="3">
                  <c:v>5.7000000000000028</c:v>
                </c:pt>
                <c:pt idx="4">
                  <c:v>7.0000000000000036</c:v>
                </c:pt>
              </c:numCache>
            </c:numRef>
          </c:val>
          <c:extLst>
            <c:ext xmlns:c16="http://schemas.microsoft.com/office/drawing/2014/chart" uri="{C3380CC4-5D6E-409C-BE32-E72D297353CC}">
              <c16:uniqueId val="{00000000-1FE9-0D41-BF70-B83AD5C13149}"/>
            </c:ext>
          </c:extLst>
        </c:ser>
        <c:ser>
          <c:idx val="1"/>
          <c:order val="1"/>
          <c:tx>
            <c:strRef>
              <c:f>Medicaid!$E$1</c:f>
              <c:strCache>
                <c:ptCount val="1"/>
                <c:pt idx="0">
                  <c:v>Percent of Survey Receipt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Medicaid!$A$2:$A$6</c:f>
              <c:strCache>
                <c:ptCount val="5"/>
                <c:pt idx="0">
                  <c:v>White Only</c:v>
                </c:pt>
                <c:pt idx="1">
                  <c:v>Asian/Pacific Islander</c:v>
                </c:pt>
                <c:pt idx="2">
                  <c:v>American Indian</c:v>
                </c:pt>
                <c:pt idx="3">
                  <c:v>Hispanic</c:v>
                </c:pt>
                <c:pt idx="4">
                  <c:v>Black</c:v>
                </c:pt>
              </c:strCache>
            </c:strRef>
          </c:cat>
          <c:val>
            <c:numRef>
              <c:f>Medicaid!$E$2:$E$6</c:f>
              <c:numCache>
                <c:formatCode>0.0\%</c:formatCode>
                <c:ptCount val="5"/>
                <c:pt idx="0">
                  <c:v>8.974358974358978</c:v>
                </c:pt>
                <c:pt idx="1">
                  <c:v>24.175824175824189</c:v>
                </c:pt>
                <c:pt idx="2">
                  <c:v>25.130890052356001</c:v>
                </c:pt>
                <c:pt idx="3">
                  <c:v>30.158730158730172</c:v>
                </c:pt>
                <c:pt idx="4">
                  <c:v>33.33333333333335</c:v>
                </c:pt>
              </c:numCache>
            </c:numRef>
          </c:val>
          <c:extLst>
            <c:ext xmlns:c16="http://schemas.microsoft.com/office/drawing/2014/chart" uri="{C3380CC4-5D6E-409C-BE32-E72D297353CC}">
              <c16:uniqueId val="{00000001-1FE9-0D41-BF70-B83AD5C13149}"/>
            </c:ext>
          </c:extLst>
        </c:ser>
        <c:dLbls>
          <c:dLblPos val="outEnd"/>
          <c:showLegendKey val="0"/>
          <c:showVal val="1"/>
          <c:showCatName val="0"/>
          <c:showSerName val="0"/>
          <c:showPercent val="0"/>
          <c:showBubbleSize val="0"/>
        </c:dLbls>
        <c:gapWidth val="182"/>
        <c:axId val="85409599"/>
        <c:axId val="85410079"/>
      </c:barChart>
      <c:catAx>
        <c:axId val="8540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5410079"/>
        <c:crosses val="autoZero"/>
        <c:auto val="1"/>
        <c:lblAlgn val="ctr"/>
        <c:lblOffset val="100"/>
        <c:noMultiLvlLbl val="0"/>
      </c:catAx>
      <c:valAx>
        <c:axId val="854100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0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AD3049-8B98-AA40-864C-EF013CBDE198}" type="datetimeFigureOut">
              <a:rPr lang="en-US" smtClean="0"/>
              <a:t>7/19/2023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71002A-AC90-3840-A302-3AA60C6A9470}" type="slidenum">
              <a:rPr lang="en-US" smtClean="0"/>
              <a:t>‹#›</a:t>
            </a:fld>
            <a:endParaRPr lang="en-US"/>
          </a:p>
        </p:txBody>
      </p:sp>
    </p:spTree>
    <p:extLst>
      <p:ext uri="{BB962C8B-B14F-4D97-AF65-F5344CB8AC3E}">
        <p14:creationId xmlns:p14="http://schemas.microsoft.com/office/powerpoint/2010/main" val="3110400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96E390-A011-0C40-9103-BFA6F0202B80}" type="datetimeFigureOut">
              <a:rPr lang="en-US" smtClean="0"/>
              <a:t>7/19/2023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0705A2-F21F-E045-B49E-40C85413C1B4}" type="slidenum">
              <a:rPr lang="en-US" smtClean="0"/>
              <a:t>‹#›</a:t>
            </a:fld>
            <a:endParaRPr lang="en-US"/>
          </a:p>
        </p:txBody>
      </p:sp>
    </p:spTree>
    <p:extLst>
      <p:ext uri="{BB962C8B-B14F-4D97-AF65-F5344CB8AC3E}">
        <p14:creationId xmlns:p14="http://schemas.microsoft.com/office/powerpoint/2010/main" val="3902273696"/>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joint work with Nikolas </a:t>
            </a:r>
            <a:r>
              <a:rPr lang="en-US" dirty="0" err="1"/>
              <a:t>Mittag</a:t>
            </a:r>
            <a:r>
              <a:rPr lang="en-US" dirty="0"/>
              <a:t> and Derek Wu.  All views are our own, and results have been approved for disclosure by the Census Bureau </a:t>
            </a:r>
          </a:p>
        </p:txBody>
      </p:sp>
      <p:sp>
        <p:nvSpPr>
          <p:cNvPr id="4" name="Slide Number Placeholder 3"/>
          <p:cNvSpPr>
            <a:spLocks noGrp="1"/>
          </p:cNvSpPr>
          <p:nvPr>
            <p:ph type="sldNum" sz="quarter" idx="5"/>
          </p:nvPr>
        </p:nvSpPr>
        <p:spPr/>
        <p:txBody>
          <a:bodyPr/>
          <a:lstStyle/>
          <a:p>
            <a:fld id="{900705A2-F21F-E045-B49E-40C85413C1B4}" type="slidenum">
              <a:rPr lang="en-US" smtClean="0"/>
              <a:t>1</a:t>
            </a:fld>
            <a:endParaRPr lang="en-US" dirty="0"/>
          </a:p>
        </p:txBody>
      </p:sp>
    </p:spTree>
    <p:extLst>
      <p:ext uri="{BB962C8B-B14F-4D97-AF65-F5344CB8AC3E}">
        <p14:creationId xmlns:p14="http://schemas.microsoft.com/office/powerpoint/2010/main" val="107453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Arial Unicode MS" panose="020B0604020202020204" pitchFamily="34" charset="-128"/>
                <a:cs typeface="Arial"/>
              </a:rPr>
              <a:t>Non-white relative to white (the paper reports reverse but for this paper we might want to just change the sign and describe as Non-white relative to white) </a:t>
            </a:r>
          </a:p>
          <a:p>
            <a:r>
              <a:rPr lang="en-US" sz="1200" dirty="0">
                <a:ea typeface="Arial Unicode MS" panose="020B0604020202020204" pitchFamily="34" charset="-128"/>
                <a:cs typeface="Arial"/>
              </a:rPr>
              <a:t>**Report where survey and admin statistically different.</a:t>
            </a:r>
          </a:p>
          <a:p>
            <a:endParaRPr lang="en-US" sz="1200" dirty="0">
              <a:ea typeface="Arial Unicode MS" panose="020B0604020202020204" pitchFamily="34" charset="-128"/>
              <a:cs typeface="Arial"/>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dirty="0">
                <a:ea typeface="Arial Unicode MS" panose="020B0604020202020204" pitchFamily="34" charset="-128"/>
                <a:cs typeface="Arial"/>
              </a:rPr>
              <a:t>White rows from Table 5 a second small table?</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 DW: Multiplied “white” coefficients by negative one and re-labeled as “non-white”</a:t>
            </a:r>
          </a:p>
          <a:p>
            <a:endParaRPr lang="en-US" sz="1200" dirty="0">
              <a:ea typeface="Arial Unicode MS" panose="020B0604020202020204" pitchFamily="34" charset="-128"/>
              <a:cs typeface="Arial"/>
            </a:endParaRPr>
          </a:p>
        </p:txBody>
      </p:sp>
      <p:sp>
        <p:nvSpPr>
          <p:cNvPr id="4" name="Slide Number Placeholder 3"/>
          <p:cNvSpPr>
            <a:spLocks noGrp="1"/>
          </p:cNvSpPr>
          <p:nvPr>
            <p:ph type="sldNum" sz="quarter" idx="5"/>
          </p:nvPr>
        </p:nvSpPr>
        <p:spPr/>
        <p:txBody>
          <a:bodyPr/>
          <a:lstStyle/>
          <a:p>
            <a:fld id="{900705A2-F21F-E045-B49E-40C85413C1B4}" type="slidenum">
              <a:rPr lang="en-US" smtClean="0"/>
              <a:t>10</a:t>
            </a:fld>
            <a:endParaRPr lang="en-US"/>
          </a:p>
        </p:txBody>
      </p:sp>
    </p:spTree>
    <p:extLst>
      <p:ext uri="{BB962C8B-B14F-4D97-AF65-F5344CB8AC3E}">
        <p14:creationId xmlns:p14="http://schemas.microsoft.com/office/powerpoint/2010/main" val="81691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could expand last bullet under Table 5</a:t>
            </a:r>
          </a:p>
        </p:txBody>
      </p:sp>
      <p:sp>
        <p:nvSpPr>
          <p:cNvPr id="4" name="Slide Number Placeholder 3"/>
          <p:cNvSpPr>
            <a:spLocks noGrp="1"/>
          </p:cNvSpPr>
          <p:nvPr>
            <p:ph type="sldNum" sz="quarter" idx="5"/>
          </p:nvPr>
        </p:nvSpPr>
        <p:spPr/>
        <p:txBody>
          <a:bodyPr/>
          <a:lstStyle/>
          <a:p>
            <a:fld id="{900705A2-F21F-E045-B49E-40C85413C1B4}" type="slidenum">
              <a:rPr lang="en-US" smtClean="0"/>
              <a:t>11</a:t>
            </a:fld>
            <a:endParaRPr lang="en-US"/>
          </a:p>
        </p:txBody>
      </p:sp>
    </p:spTree>
    <p:extLst>
      <p:ext uri="{BB962C8B-B14F-4D97-AF65-F5344CB8AC3E}">
        <p14:creationId xmlns:p14="http://schemas.microsoft.com/office/powerpoint/2010/main" val="314927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 DW: filled in details here </a:t>
            </a:r>
          </a:p>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12</a:t>
            </a:fld>
            <a:endParaRPr lang="en-US"/>
          </a:p>
        </p:txBody>
      </p:sp>
    </p:spTree>
    <p:extLst>
      <p:ext uri="{BB962C8B-B14F-4D97-AF65-F5344CB8AC3E}">
        <p14:creationId xmlns:p14="http://schemas.microsoft.com/office/powerpoint/2010/main" val="353723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Arial Unicode MS" panose="020B0604020202020204" pitchFamily="34" charset="-128"/>
                <a:cs typeface="Arial"/>
              </a:rPr>
              <a:t>** Looks good, would like to align numbers on decimal point</a:t>
            </a:r>
          </a:p>
        </p:txBody>
      </p:sp>
      <p:sp>
        <p:nvSpPr>
          <p:cNvPr id="4" name="Slide Number Placeholder 3"/>
          <p:cNvSpPr>
            <a:spLocks noGrp="1"/>
          </p:cNvSpPr>
          <p:nvPr>
            <p:ph type="sldNum" sz="quarter" idx="5"/>
          </p:nvPr>
        </p:nvSpPr>
        <p:spPr/>
        <p:txBody>
          <a:bodyPr/>
          <a:lstStyle/>
          <a:p>
            <a:fld id="{900705A2-F21F-E045-B49E-40C85413C1B4}" type="slidenum">
              <a:rPr lang="en-US" smtClean="0"/>
              <a:t>13</a:t>
            </a:fld>
            <a:endParaRPr lang="en-US"/>
          </a:p>
        </p:txBody>
      </p:sp>
    </p:spTree>
    <p:extLst>
      <p:ext uri="{BB962C8B-B14F-4D97-AF65-F5344CB8AC3E}">
        <p14:creationId xmlns:p14="http://schemas.microsoft.com/office/powerpoint/2010/main" val="1111095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dirty="0">
                <a:ea typeface="Arial Unicode MS" panose="020B0604020202020204" pitchFamily="34" charset="-128"/>
                <a:cs typeface="Arial"/>
              </a:rPr>
              <a:t>** Align on decimal point?</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dirty="0">
                <a:ea typeface="Arial Unicode MS" panose="020B0604020202020204" pitchFamily="34" charset="-128"/>
                <a:cs typeface="Arial"/>
              </a:rPr>
              <a:t>Report in slide where statistically different?</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1200" dirty="0">
              <a:ea typeface="Arial Unicode MS" panose="020B0604020202020204" pitchFamily="34" charset="-128"/>
              <a:cs typeface="Arial"/>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dirty="0">
                <a:ea typeface="Arial Unicode MS" panose="020B0604020202020204" pitchFamily="34" charset="-128"/>
                <a:cs typeface="Arial"/>
              </a:rPr>
              <a:t>** DW: for SNAP/TANF, differences between survey and admin are all statistically significant at 1% level except for Hispanic in SIPP for SNAP (difference significant at 10% level)</a:t>
            </a:r>
          </a:p>
        </p:txBody>
      </p:sp>
      <p:sp>
        <p:nvSpPr>
          <p:cNvPr id="4" name="Slide Number Placeholder 3"/>
          <p:cNvSpPr>
            <a:spLocks noGrp="1"/>
          </p:cNvSpPr>
          <p:nvPr>
            <p:ph type="sldNum" sz="quarter" idx="5"/>
          </p:nvPr>
        </p:nvSpPr>
        <p:spPr/>
        <p:txBody>
          <a:bodyPr/>
          <a:lstStyle/>
          <a:p>
            <a:fld id="{900705A2-F21F-E045-B49E-40C85413C1B4}" type="slidenum">
              <a:rPr lang="en-US" smtClean="0"/>
              <a:t>14</a:t>
            </a:fld>
            <a:endParaRPr lang="en-US"/>
          </a:p>
        </p:txBody>
      </p:sp>
    </p:spTree>
    <p:extLst>
      <p:ext uri="{BB962C8B-B14F-4D97-AF65-F5344CB8AC3E}">
        <p14:creationId xmlns:p14="http://schemas.microsoft.com/office/powerpoint/2010/main" val="117959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I split the first bullet point to make the addition of Hispanic more salient. But that comes at the expense of repetition.</a:t>
            </a:r>
          </a:p>
        </p:txBody>
      </p:sp>
      <p:sp>
        <p:nvSpPr>
          <p:cNvPr id="4" name="Slide Number Placeholder 3"/>
          <p:cNvSpPr>
            <a:spLocks noGrp="1"/>
          </p:cNvSpPr>
          <p:nvPr>
            <p:ph type="sldNum" sz="quarter" idx="5"/>
          </p:nvPr>
        </p:nvSpPr>
        <p:spPr/>
        <p:txBody>
          <a:bodyPr/>
          <a:lstStyle/>
          <a:p>
            <a:fld id="{900705A2-F21F-E045-B49E-40C85413C1B4}" type="slidenum">
              <a:rPr lang="en-US" smtClean="0"/>
              <a:t>15</a:t>
            </a:fld>
            <a:endParaRPr lang="en-US"/>
          </a:p>
        </p:txBody>
      </p:sp>
    </p:spTree>
    <p:extLst>
      <p:ext uri="{BB962C8B-B14F-4D97-AF65-F5344CB8AC3E}">
        <p14:creationId xmlns:p14="http://schemas.microsoft.com/office/powerpoint/2010/main" val="327823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Added this slide. I only summarized the SNAP results, but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Fox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Shanz</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2018 also look at TANF. We also have quite a few papers on SNAP that don’t look at race at all (Bollinger and David, etc.), but I only mention the ones that contain at least some information on race. Let me know if I should add that or anything else.</a:t>
            </a:r>
          </a:p>
        </p:txBody>
      </p:sp>
      <p:sp>
        <p:nvSpPr>
          <p:cNvPr id="4" name="Slide Number Placeholder 3"/>
          <p:cNvSpPr>
            <a:spLocks noGrp="1"/>
          </p:cNvSpPr>
          <p:nvPr>
            <p:ph type="sldNum" sz="quarter" idx="5"/>
          </p:nvPr>
        </p:nvSpPr>
        <p:spPr/>
        <p:txBody>
          <a:bodyPr/>
          <a:lstStyle/>
          <a:p>
            <a:fld id="{900705A2-F21F-E045-B49E-40C85413C1B4}" type="slidenum">
              <a:rPr lang="en-US" smtClean="0"/>
              <a:t>16</a:t>
            </a:fld>
            <a:endParaRPr lang="en-US"/>
          </a:p>
        </p:txBody>
      </p:sp>
    </p:spTree>
    <p:extLst>
      <p:ext uri="{BB962C8B-B14F-4D97-AF65-F5344CB8AC3E}">
        <p14:creationId xmlns:p14="http://schemas.microsoft.com/office/powerpoint/2010/main" val="83266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Skip White, not Hispanic? Only percent of Survey Poverty? I tried to align the design with the figure on poverty, but lacked some chart-making skill that I’d be happy to learn.</a:t>
            </a:r>
          </a:p>
        </p:txBody>
      </p:sp>
      <p:sp>
        <p:nvSpPr>
          <p:cNvPr id="4" name="Slide Number Placeholder 3"/>
          <p:cNvSpPr>
            <a:spLocks noGrp="1"/>
          </p:cNvSpPr>
          <p:nvPr>
            <p:ph type="sldNum" sz="quarter" idx="5"/>
          </p:nvPr>
        </p:nvSpPr>
        <p:spPr/>
        <p:txBody>
          <a:bodyPr/>
          <a:lstStyle/>
          <a:p>
            <a:fld id="{900705A2-F21F-E045-B49E-40C85413C1B4}" type="slidenum">
              <a:rPr lang="en-US" smtClean="0"/>
              <a:t>17</a:t>
            </a:fld>
            <a:endParaRPr lang="en-US"/>
          </a:p>
        </p:txBody>
      </p:sp>
    </p:spTree>
    <p:extLst>
      <p:ext uri="{BB962C8B-B14F-4D97-AF65-F5344CB8AC3E}">
        <p14:creationId xmlns:p14="http://schemas.microsoft.com/office/powerpoint/2010/main" val="3077258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18</a:t>
            </a:fld>
            <a:endParaRPr lang="en-US"/>
          </a:p>
        </p:txBody>
      </p:sp>
    </p:spTree>
    <p:extLst>
      <p:ext uri="{BB962C8B-B14F-4D97-AF65-F5344CB8AC3E}">
        <p14:creationId xmlns:p14="http://schemas.microsoft.com/office/powerpoint/2010/main" val="236173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19</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UI is a key component of the safety net.  In 2020 we spent over half a trillion dollars on UI.</a:t>
            </a:r>
          </a:p>
          <a:p>
            <a:pPr lvl="0"/>
            <a:r>
              <a:rPr lang="en-US" dirty="0"/>
              <a:t>Numerous studies rely on accurate reporting of unemployment insurance.  These studies examine the role of the safety net in shielding income drops, or preventing poverty, for example.  Others look at the role of transfers in altering the income distribution or labor supply.  Many recent papers have examined access to UI by studying </a:t>
            </a:r>
            <a:r>
              <a:rPr lang="en-US" dirty="0" err="1"/>
              <a:t>takeup</a:t>
            </a:r>
            <a:r>
              <a:rPr lang="en-US" dirty="0"/>
              <a:t> and how it differs across education, income, gender, race or ethnicity.  </a:t>
            </a:r>
          </a:p>
        </p:txBody>
      </p:sp>
    </p:spTree>
    <p:extLst>
      <p:ext uri="{BB962C8B-B14F-4D97-AF65-F5344CB8AC3E}">
        <p14:creationId xmlns:p14="http://schemas.microsoft.com/office/powerpoint/2010/main" val="304068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2</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Moffitt and Gottschalk conclude that higher program receipt can mostly be explained by income and employment patterns. </a:t>
            </a:r>
          </a:p>
        </p:txBody>
      </p:sp>
    </p:spTree>
    <p:extLst>
      <p:ext uri="{BB962C8B-B14F-4D97-AF65-F5344CB8AC3E}">
        <p14:creationId xmlns:p14="http://schemas.microsoft.com/office/powerpoint/2010/main" val="1605182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CPS is the source of all the key official statistics; also the most used survey of the labor market.</a:t>
            </a:r>
          </a:p>
          <a:p>
            <a:pPr lvl="1"/>
            <a:r>
              <a:rPr lang="en-US" dirty="0"/>
              <a:t>The SIPP is thought to provide the best measures of income and program receipt as it </a:t>
            </a:r>
            <a:r>
              <a:rPr lang="en-US" dirty="0" err="1"/>
              <a:t>it</a:t>
            </a:r>
            <a:r>
              <a:rPr lang="en-US" dirty="0"/>
              <a:t> specifically designed to do that.  Our analyses over the past 15 years tend to bear out this reputation.   </a:t>
            </a:r>
          </a:p>
          <a:p>
            <a:pPr lvl="1"/>
            <a:r>
              <a:rPr lang="en-US" dirty="0"/>
              <a:t>In SIPP do we have two samples to account for tradeoff between complete records with no attrition, and sample selection from using those who don’t attrit</a:t>
            </a:r>
          </a:p>
          <a:p>
            <a:pPr lvl="1"/>
            <a:endParaRPr lang="en-US" dirty="0"/>
          </a:p>
          <a:p>
            <a:pPr lvl="1"/>
            <a:r>
              <a:rPr lang="en-US" dirty="0"/>
              <a:t>Form 1099-G (information returns for individuals receiving government payments; UI is on Box 1)</a:t>
            </a:r>
          </a:p>
          <a:p>
            <a:pPr lvl="1"/>
            <a:r>
              <a:rPr lang="en-US" dirty="0"/>
              <a:t>Form 1040 (contains UI amounts for tax units; UI is on Line 19 in 2010) – only available for filers</a:t>
            </a:r>
          </a:p>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20</a:t>
            </a:fld>
            <a:endParaRPr lang="en-US"/>
          </a:p>
        </p:txBody>
      </p:sp>
    </p:spTree>
    <p:extLst>
      <p:ext uri="{BB962C8B-B14F-4D97-AF65-F5344CB8AC3E}">
        <p14:creationId xmlns:p14="http://schemas.microsoft.com/office/powerpoint/2010/main" val="1569362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Arial Unicode MS" panose="020B0604020202020204" pitchFamily="34" charset="-128"/>
                <a:cs typeface="Arial"/>
              </a:rPr>
              <a:t>** DW: Previous version of table had other subgroups; kept just the race ones and moved the original full table to appendix</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 DW: insert APEs a la Ny/IL/MD tables as separate slide</a:t>
            </a:r>
          </a:p>
        </p:txBody>
      </p:sp>
      <p:sp>
        <p:nvSpPr>
          <p:cNvPr id="4" name="Slide Number Placeholder 3"/>
          <p:cNvSpPr>
            <a:spLocks noGrp="1"/>
          </p:cNvSpPr>
          <p:nvPr>
            <p:ph type="sldNum" sz="quarter" idx="5"/>
          </p:nvPr>
        </p:nvSpPr>
        <p:spPr/>
        <p:txBody>
          <a:bodyPr/>
          <a:lstStyle/>
          <a:p>
            <a:fld id="{900705A2-F21F-E045-B49E-40C85413C1B4}" type="slidenum">
              <a:rPr lang="en-US" smtClean="0"/>
              <a:t>21</a:t>
            </a:fld>
            <a:endParaRPr lang="en-US"/>
          </a:p>
        </p:txBody>
      </p:sp>
    </p:spTree>
    <p:extLst>
      <p:ext uri="{BB962C8B-B14F-4D97-AF65-F5344CB8AC3E}">
        <p14:creationId xmlns:p14="http://schemas.microsoft.com/office/powerpoint/2010/main" val="3401752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a typeface="Arial Unicode MS" panose="020B0604020202020204" pitchFamily="34" charset="-128"/>
              <a:cs typeface="Arial"/>
            </a:endParaRPr>
          </a:p>
        </p:txBody>
      </p:sp>
      <p:sp>
        <p:nvSpPr>
          <p:cNvPr id="4" name="Slide Number Placeholder 3"/>
          <p:cNvSpPr>
            <a:spLocks noGrp="1"/>
          </p:cNvSpPr>
          <p:nvPr>
            <p:ph type="sldNum" sz="quarter" idx="5"/>
          </p:nvPr>
        </p:nvSpPr>
        <p:spPr/>
        <p:txBody>
          <a:bodyPr/>
          <a:lstStyle/>
          <a:p>
            <a:fld id="{900705A2-F21F-E045-B49E-40C85413C1B4}" type="slidenum">
              <a:rPr lang="en-US" smtClean="0"/>
              <a:t>22</a:t>
            </a:fld>
            <a:endParaRPr lang="en-US"/>
          </a:p>
        </p:txBody>
      </p:sp>
    </p:spTree>
    <p:extLst>
      <p:ext uri="{BB962C8B-B14F-4D97-AF65-F5344CB8AC3E}">
        <p14:creationId xmlns:p14="http://schemas.microsoft.com/office/powerpoint/2010/main" val="2340998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23</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This figure and the next two show that most of the differences in dollar reporting by race, ethnicity, income and education in the CPS are due to the false negative reporting differences that I just went through.</a:t>
            </a:r>
          </a:p>
        </p:txBody>
      </p:sp>
    </p:spTree>
    <p:extLst>
      <p:ext uri="{BB962C8B-B14F-4D97-AF65-F5344CB8AC3E}">
        <p14:creationId xmlns:p14="http://schemas.microsoft.com/office/powerpoint/2010/main" val="1681235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24</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 DW: filled this in with the SIPP figure</a:t>
            </a:r>
          </a:p>
        </p:txBody>
      </p:sp>
    </p:spTree>
    <p:extLst>
      <p:ext uri="{BB962C8B-B14F-4D97-AF65-F5344CB8AC3E}">
        <p14:creationId xmlns:p14="http://schemas.microsoft.com/office/powerpoint/2010/main" val="839771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select the box rather than the larger box with the table</a:t>
            </a:r>
          </a:p>
        </p:txBody>
      </p:sp>
      <p:sp>
        <p:nvSpPr>
          <p:cNvPr id="4" name="Slide Number Placeholder 3"/>
          <p:cNvSpPr>
            <a:spLocks noGrp="1"/>
          </p:cNvSpPr>
          <p:nvPr>
            <p:ph type="sldNum" sz="quarter" idx="5"/>
          </p:nvPr>
        </p:nvSpPr>
        <p:spPr/>
        <p:txBody>
          <a:bodyPr/>
          <a:lstStyle/>
          <a:p>
            <a:fld id="{900705A2-F21F-E045-B49E-40C85413C1B4}" type="slidenum">
              <a:rPr lang="en-US" smtClean="0"/>
              <a:t>25</a:t>
            </a:fld>
            <a:endParaRPr lang="en-US"/>
          </a:p>
        </p:txBody>
      </p:sp>
    </p:spTree>
    <p:extLst>
      <p:ext uri="{BB962C8B-B14F-4D97-AF65-F5344CB8AC3E}">
        <p14:creationId xmlns:p14="http://schemas.microsoft.com/office/powerpoint/2010/main" val="1324189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26</a:t>
            </a:fld>
            <a:endParaRPr lang="en-US"/>
          </a:p>
        </p:txBody>
      </p:sp>
    </p:spTree>
    <p:extLst>
      <p:ext uri="{BB962C8B-B14F-4D97-AF65-F5344CB8AC3E}">
        <p14:creationId xmlns:p14="http://schemas.microsoft.com/office/powerpoint/2010/main" val="2149809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27</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dirty="0"/>
          </a:p>
        </p:txBody>
      </p:sp>
    </p:spTree>
    <p:extLst>
      <p:ext uri="{BB962C8B-B14F-4D97-AF65-F5344CB8AC3E}">
        <p14:creationId xmlns:p14="http://schemas.microsoft.com/office/powerpoint/2010/main" val="404882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added “Programs and” to include Medicaid below</a:t>
            </a:r>
          </a:p>
        </p:txBody>
      </p:sp>
      <p:sp>
        <p:nvSpPr>
          <p:cNvPr id="4" name="Slide Number Placeholder 3"/>
          <p:cNvSpPr>
            <a:spLocks noGrp="1"/>
          </p:cNvSpPr>
          <p:nvPr>
            <p:ph type="sldNum" sz="quarter" idx="5"/>
          </p:nvPr>
        </p:nvSpPr>
        <p:spPr/>
        <p:txBody>
          <a:bodyPr/>
          <a:lstStyle/>
          <a:p>
            <a:fld id="{900705A2-F21F-E045-B49E-40C85413C1B4}" type="slidenum">
              <a:rPr lang="en-US" smtClean="0"/>
              <a:t>28</a:t>
            </a:fld>
            <a:endParaRPr lang="en-US"/>
          </a:p>
        </p:txBody>
      </p:sp>
    </p:spTree>
    <p:extLst>
      <p:ext uri="{BB962C8B-B14F-4D97-AF65-F5344CB8AC3E}">
        <p14:creationId xmlns:p14="http://schemas.microsoft.com/office/powerpoint/2010/main" val="646938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Added this slide. Am much less confident that I found everything, since I know less about the literature and the methods differ more. Let me know if we should emphasize that more. Minor note: “Black” is positive, but not significant in Noon et al., but I did not find an elegant way to make that clear.</a:t>
            </a:r>
          </a:p>
        </p:txBody>
      </p:sp>
      <p:sp>
        <p:nvSpPr>
          <p:cNvPr id="4" name="Slide Number Placeholder 3"/>
          <p:cNvSpPr>
            <a:spLocks noGrp="1"/>
          </p:cNvSpPr>
          <p:nvPr>
            <p:ph type="sldNum" sz="quarter" idx="5"/>
          </p:nvPr>
        </p:nvSpPr>
        <p:spPr/>
        <p:txBody>
          <a:bodyPr/>
          <a:lstStyle/>
          <a:p>
            <a:fld id="{900705A2-F21F-E045-B49E-40C85413C1B4}" type="slidenum">
              <a:rPr lang="en-US" smtClean="0"/>
              <a:t>29</a:t>
            </a:fld>
            <a:endParaRPr lang="en-US"/>
          </a:p>
        </p:txBody>
      </p:sp>
    </p:spTree>
    <p:extLst>
      <p:ext uri="{BB962C8B-B14F-4D97-AF65-F5344CB8AC3E}">
        <p14:creationId xmlns:p14="http://schemas.microsoft.com/office/powerpoint/2010/main" val="86050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3</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We should be able to pull a lot of references to both the aggregates and linked papers from </a:t>
            </a:r>
          </a:p>
          <a:p>
            <a:pPr lvl="0"/>
            <a:r>
              <a:rPr lang="en-US" dirty="0"/>
              <a:t>Meyer, </a:t>
            </a:r>
            <a:r>
              <a:rPr lang="en-US" dirty="0" err="1"/>
              <a:t>Mok</a:t>
            </a:r>
            <a:r>
              <a:rPr lang="en-US" dirty="0"/>
              <a:t> and Sullivan JEP 2015, Meyer and </a:t>
            </a:r>
            <a:r>
              <a:rPr lang="en-US" dirty="0" err="1"/>
              <a:t>Mittag</a:t>
            </a:r>
            <a:r>
              <a:rPr lang="en-US" dirty="0"/>
              <a:t> Journal of Econometrics 2021, AEJ Applied 2019</a:t>
            </a:r>
          </a:p>
          <a:p>
            <a:pPr lvl="0"/>
            <a:endParaRPr lang="en-US" dirty="0"/>
          </a:p>
          <a:p>
            <a:pPr lvl="0"/>
            <a:r>
              <a:rPr lang="en-US" dirty="0"/>
              <a:t>** DW: this will probably become two slides </a:t>
            </a:r>
          </a:p>
        </p:txBody>
      </p:sp>
    </p:spTree>
    <p:extLst>
      <p:ext uri="{BB962C8B-B14F-4D97-AF65-F5344CB8AC3E}">
        <p14:creationId xmlns:p14="http://schemas.microsoft.com/office/powerpoint/2010/main" val="2078660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See slide/chart for SNAP. Just a preliminary version, happy to adjust it.</a:t>
            </a:r>
          </a:p>
        </p:txBody>
      </p:sp>
      <p:sp>
        <p:nvSpPr>
          <p:cNvPr id="4" name="Slide Number Placeholder 3"/>
          <p:cNvSpPr>
            <a:spLocks noGrp="1"/>
          </p:cNvSpPr>
          <p:nvPr>
            <p:ph type="sldNum" sz="quarter" idx="5"/>
          </p:nvPr>
        </p:nvSpPr>
        <p:spPr/>
        <p:txBody>
          <a:bodyPr/>
          <a:lstStyle/>
          <a:p>
            <a:fld id="{900705A2-F21F-E045-B49E-40C85413C1B4}" type="slidenum">
              <a:rPr lang="en-US" smtClean="0"/>
              <a:t>30</a:t>
            </a:fld>
            <a:endParaRPr lang="en-US"/>
          </a:p>
        </p:txBody>
      </p:sp>
    </p:spTree>
    <p:extLst>
      <p:ext uri="{BB962C8B-B14F-4D97-AF65-F5344CB8AC3E}">
        <p14:creationId xmlns:p14="http://schemas.microsoft.com/office/powerpoint/2010/main" val="1617737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Did Bee and Mitchell calculate poverty by race</a:t>
            </a:r>
          </a:p>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 DW: filled in details here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 N: Found the Olson paper in Sophie’s summary and added a bullet point. Overall there is underreporting, but those younger than 64 actually overreport. The bias is larger for minorities in both cases (Table 3 and 5).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Rosen et al. (2007) looks at misreporting of SSI among the homeless and has some statistics by race (mainly table 2). But it’s a very different population and approach. If you want to add it, I’ll try to figure out whether it is possible to infer from their table whether minorities report worse</a:t>
            </a:r>
          </a:p>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31</a:t>
            </a:fld>
            <a:endParaRPr lang="en-US"/>
          </a:p>
        </p:txBody>
      </p:sp>
    </p:spTree>
    <p:extLst>
      <p:ext uri="{BB962C8B-B14F-4D97-AF65-F5344CB8AC3E}">
        <p14:creationId xmlns:p14="http://schemas.microsoft.com/office/powerpoint/2010/main" val="4254745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a typeface="Arial Unicode MS" panose="020B0604020202020204" pitchFamily="34" charset="-128"/>
              <a:cs typeface="Arial"/>
            </a:endParaRPr>
          </a:p>
        </p:txBody>
      </p:sp>
      <p:sp>
        <p:nvSpPr>
          <p:cNvPr id="4" name="Slide Number Placeholder 3"/>
          <p:cNvSpPr>
            <a:spLocks noGrp="1"/>
          </p:cNvSpPr>
          <p:nvPr>
            <p:ph type="sldNum" sz="quarter" idx="5"/>
          </p:nvPr>
        </p:nvSpPr>
        <p:spPr/>
        <p:txBody>
          <a:bodyPr/>
          <a:lstStyle/>
          <a:p>
            <a:fld id="{900705A2-F21F-E045-B49E-40C85413C1B4}" type="slidenum">
              <a:rPr lang="en-US" smtClean="0"/>
              <a:t>32</a:t>
            </a:fld>
            <a:endParaRPr lang="en-US"/>
          </a:p>
        </p:txBody>
      </p:sp>
    </p:spTree>
    <p:extLst>
      <p:ext uri="{BB962C8B-B14F-4D97-AF65-F5344CB8AC3E}">
        <p14:creationId xmlns:p14="http://schemas.microsoft.com/office/powerpoint/2010/main" val="2692095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33</a:t>
            </a:fld>
            <a:endParaRPr lang="en-US"/>
          </a:p>
        </p:txBody>
      </p:sp>
    </p:spTree>
    <p:extLst>
      <p:ext uri="{BB962C8B-B14F-4D97-AF65-F5344CB8AC3E}">
        <p14:creationId xmlns:p14="http://schemas.microsoft.com/office/powerpoint/2010/main" val="579879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34</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Do after BM table on OASDI/pensions </a:t>
            </a:r>
          </a:p>
          <a:p>
            <a:pPr lvl="0"/>
            <a:endParaRPr lang="en-US" dirty="0"/>
          </a:p>
          <a:p>
            <a:pPr lvl="0"/>
            <a:r>
              <a:rPr lang="en-US" dirty="0"/>
              <a:t>Previous results focus on take-up; lots of other questions where these biases in take-up matter and have implications </a:t>
            </a:r>
          </a:p>
        </p:txBody>
      </p:sp>
    </p:spTree>
    <p:extLst>
      <p:ext uri="{BB962C8B-B14F-4D97-AF65-F5344CB8AC3E}">
        <p14:creationId xmlns:p14="http://schemas.microsoft.com/office/powerpoint/2010/main" val="1870465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35</a:t>
            </a:fld>
            <a:endParaRPr lang="en-US"/>
          </a:p>
        </p:txBody>
      </p:sp>
    </p:spTree>
    <p:extLst>
      <p:ext uri="{BB962C8B-B14F-4D97-AF65-F5344CB8AC3E}">
        <p14:creationId xmlns:p14="http://schemas.microsoft.com/office/powerpoint/2010/main" val="1026404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DW: filled in </a:t>
            </a:r>
            <a:r>
              <a:rPr lang="en-US" dirty="0" err="1"/>
              <a:t>xx’s</a:t>
            </a:r>
            <a:r>
              <a:rPr lang="en-US" dirty="0"/>
              <a:t> in first bullet</a:t>
            </a:r>
          </a:p>
          <a:p>
            <a:endParaRPr lang="en-US" dirty="0"/>
          </a:p>
          <a:p>
            <a:r>
              <a:rPr lang="en-US" dirty="0"/>
              <a:t>** Add Bee and Mitchell to this summary too </a:t>
            </a:r>
          </a:p>
          <a:p>
            <a:endParaRPr lang="en-US" dirty="0"/>
          </a:p>
          <a:p>
            <a:r>
              <a:rPr lang="en-US" dirty="0"/>
              <a:t>** External validity? </a:t>
            </a:r>
          </a:p>
          <a:p>
            <a:r>
              <a:rPr lang="en-US" dirty="0"/>
              <a:t>Future – linked data</a:t>
            </a:r>
          </a:p>
        </p:txBody>
      </p:sp>
      <p:sp>
        <p:nvSpPr>
          <p:cNvPr id="4" name="Slide Number Placeholder 3"/>
          <p:cNvSpPr>
            <a:spLocks noGrp="1"/>
          </p:cNvSpPr>
          <p:nvPr>
            <p:ph type="sldNum" sz="quarter" idx="5"/>
          </p:nvPr>
        </p:nvSpPr>
        <p:spPr/>
        <p:txBody>
          <a:bodyPr/>
          <a:lstStyle/>
          <a:p>
            <a:fld id="{900705A2-F21F-E045-B49E-40C85413C1B4}" type="slidenum">
              <a:rPr lang="en-US" smtClean="0"/>
              <a:t>36</a:t>
            </a:fld>
            <a:endParaRPr lang="en-US"/>
          </a:p>
        </p:txBody>
      </p:sp>
    </p:spTree>
    <p:extLst>
      <p:ext uri="{BB962C8B-B14F-4D97-AF65-F5344CB8AC3E}">
        <p14:creationId xmlns:p14="http://schemas.microsoft.com/office/powerpoint/2010/main" val="785871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37</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Dimensions of accuracy are false negatives, false positives; we should look at errors in amounts, and imputation rates</a:t>
            </a:r>
          </a:p>
          <a:p>
            <a:pPr lvl="0"/>
            <a:endParaRPr lang="en-US" dirty="0"/>
          </a:p>
          <a:p>
            <a:pPr lvl="0"/>
            <a:r>
              <a:rPr lang="en-US" dirty="0"/>
              <a:t>** First lay out summary; then discuss at a broad level what are the sources of the discrepancies </a:t>
            </a:r>
          </a:p>
        </p:txBody>
      </p:sp>
    </p:spTree>
    <p:extLst>
      <p:ext uri="{BB962C8B-B14F-4D97-AF65-F5344CB8AC3E}">
        <p14:creationId xmlns:p14="http://schemas.microsoft.com/office/powerpoint/2010/main" val="397832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Survey data understates receipt</a:t>
            </a:r>
          </a:p>
          <a:p>
            <a:r>
              <a:rPr lang="en-US" dirty="0">
                <a:effectLst/>
                <a:latin typeface="Helvetica Neue" panose="02000503000000020004" pitchFamily="2" charset="0"/>
              </a:rPr>
              <a:t>Admin data mismeasures race/ethnicity </a:t>
            </a:r>
          </a:p>
          <a:p>
            <a:pPr>
              <a:buFont typeface="Arial" panose="020B0604020202020204" pitchFamily="34" charset="0"/>
              <a:buChar char="•"/>
            </a:pPr>
            <a:r>
              <a:rPr lang="en-US" dirty="0">
                <a:effectLst/>
                <a:latin typeface="Helvetica Neue" panose="02000503000000020004" pitchFamily="2" charset="0"/>
              </a:rPr>
              <a:t>new SSA data do not have race, IRS data definitely don’t have race </a:t>
            </a:r>
          </a:p>
          <a:p>
            <a:pPr>
              <a:buFont typeface="Arial" panose="020B0604020202020204" pitchFamily="34" charset="0"/>
              <a:buChar char="•"/>
            </a:pPr>
            <a:r>
              <a:rPr lang="en-US" dirty="0">
                <a:effectLst/>
                <a:latin typeface="Helvetica Neue" panose="02000503000000020004" pitchFamily="2" charset="0"/>
              </a:rPr>
              <a:t>Admin records could be inaccurate; race is not needed to administer program </a:t>
            </a:r>
          </a:p>
          <a:p>
            <a:endParaRPr lang="en-US" dirty="0">
              <a:effectLst/>
              <a:latin typeface="Helvetica Neue" panose="02000503000000020004" pitchFamily="2" charset="0"/>
            </a:endParaRPr>
          </a:p>
          <a:p>
            <a:r>
              <a:rPr lang="en-US" dirty="0">
                <a:effectLst/>
                <a:latin typeface="Helvetica Neue" panose="02000503000000020004" pitchFamily="2" charset="0"/>
              </a:rPr>
              <a:t>To continue to use survey data, need linked records </a:t>
            </a:r>
          </a:p>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38</a:t>
            </a:fld>
            <a:endParaRPr lang="en-US"/>
          </a:p>
        </p:txBody>
      </p:sp>
    </p:spTree>
    <p:extLst>
      <p:ext uri="{BB962C8B-B14F-4D97-AF65-F5344CB8AC3E}">
        <p14:creationId xmlns:p14="http://schemas.microsoft.com/office/powerpoint/2010/main" val="2853223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39</a:t>
            </a:fld>
            <a:endParaRPr lang="en-US"/>
          </a:p>
        </p:txBody>
      </p:sp>
    </p:spTree>
    <p:extLst>
      <p:ext uri="{BB962C8B-B14F-4D97-AF65-F5344CB8AC3E}">
        <p14:creationId xmlns:p14="http://schemas.microsoft.com/office/powerpoint/2010/main" val="76337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4</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dirty="0"/>
              <a:t>I tried to put together a version of Bruce’s argument regarding the different approaches to measurement error and endogeneity. I tried to make it fit in this context and make it possible to briefly make this point without diving into detail. Yet I don’t know whether it belongs in this presentation and whether this is the best way to make it. Feel free to cut the slide or change it in any way. I just thought it would be worth fleshing out the argument somewhere, I’m sure we’ll want to make it in some form somewhere at some point.</a:t>
            </a:r>
          </a:p>
        </p:txBody>
      </p:sp>
    </p:spTree>
    <p:extLst>
      <p:ext uri="{BB962C8B-B14F-4D97-AF65-F5344CB8AC3E}">
        <p14:creationId xmlns:p14="http://schemas.microsoft.com/office/powerpoint/2010/main" val="2430304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a:prstGeom prst="rect">
            <a:avLst/>
          </a:prstGeom>
        </p:spPr>
      </p:sp>
      <p:sp>
        <p:nvSpPr>
          <p:cNvPr id="3" name="Notes Placeholder 2"/>
          <p:cNvSpPr>
            <a:spLocks noGrp="1"/>
          </p:cNvSpPr>
          <p:nvPr>
            <p:ph type="body" idx="1"/>
          </p:nvPr>
        </p:nvSpPr>
        <p:spPr>
          <a:xfrm>
            <a:off x="731839" y="4560889"/>
            <a:ext cx="5853112" cy="4321175"/>
          </a:xfrm>
          <a:prstGeom prst="rect">
            <a:avLst/>
          </a:prstGeom>
        </p:spPr>
        <p:txBody>
          <a:bodyPr/>
          <a:lstStyle/>
          <a:p>
            <a:endParaRPr lang="en-US" sz="1000" dirty="0"/>
          </a:p>
        </p:txBody>
      </p:sp>
      <p:sp>
        <p:nvSpPr>
          <p:cNvPr id="4" name="Slide Number Placeholder 3"/>
          <p:cNvSpPr>
            <a:spLocks noGrp="1"/>
          </p:cNvSpPr>
          <p:nvPr>
            <p:ph type="sldNum" sz="quarter" idx="10"/>
          </p:nvPr>
        </p:nvSpPr>
        <p:spPr>
          <a:xfrm>
            <a:off x="4143376" y="9118602"/>
            <a:ext cx="3170238" cy="481012"/>
          </a:xfrm>
          <a:prstGeom prst="rect">
            <a:avLst/>
          </a:prstGeom>
        </p:spPr>
        <p:txBody>
          <a:bodyPr/>
          <a:lstStyle/>
          <a:p>
            <a:pPr>
              <a:defRPr/>
            </a:pPr>
            <a:fld id="{80CDC77A-44D2-4220-8F15-AF2D42BC9543}" type="slidenum">
              <a:rPr lang="en-US" altLang="en-US" smtClean="0"/>
              <a:pPr>
                <a:defRPr/>
              </a:pPr>
              <a:t>40</a:t>
            </a:fld>
            <a:endParaRPr lang="en-US" altLang="en-US"/>
          </a:p>
        </p:txBody>
      </p:sp>
    </p:spTree>
    <p:extLst>
      <p:ext uri="{BB962C8B-B14F-4D97-AF65-F5344CB8AC3E}">
        <p14:creationId xmlns:p14="http://schemas.microsoft.com/office/powerpoint/2010/main" val="4212351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Arial Unicode MS" panose="020B0604020202020204" pitchFamily="34" charset="-128"/>
                <a:cs typeface="Arial"/>
              </a:rPr>
              <a:t>Non-white relative to white (the paper reports reverse but for this paper we might want to just change the sign and describe as Non-white relative to white) </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White rows from Table 3 and 4 in one small table</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 DW: Multiplied “white” coefficients by negative one and re-labeled as “non-white”</a:t>
            </a:r>
          </a:p>
          <a:p>
            <a:endParaRPr lang="en-US" sz="1200" dirty="0">
              <a:ea typeface="Arial Unicode MS" panose="020B0604020202020204" pitchFamily="34" charset="-128"/>
              <a:cs typeface="Arial"/>
            </a:endParaRPr>
          </a:p>
        </p:txBody>
      </p:sp>
      <p:sp>
        <p:nvSpPr>
          <p:cNvPr id="4" name="Slide Number Placeholder 3"/>
          <p:cNvSpPr>
            <a:spLocks noGrp="1"/>
          </p:cNvSpPr>
          <p:nvPr>
            <p:ph type="sldNum" sz="quarter" idx="5"/>
          </p:nvPr>
        </p:nvSpPr>
        <p:spPr/>
        <p:txBody>
          <a:bodyPr/>
          <a:lstStyle/>
          <a:p>
            <a:fld id="{900705A2-F21F-E045-B49E-40C85413C1B4}" type="slidenum">
              <a:rPr lang="en-US" smtClean="0"/>
              <a:t>41</a:t>
            </a:fld>
            <a:endParaRPr lang="en-US"/>
          </a:p>
        </p:txBody>
      </p:sp>
    </p:spTree>
    <p:extLst>
      <p:ext uri="{BB962C8B-B14F-4D97-AF65-F5344CB8AC3E}">
        <p14:creationId xmlns:p14="http://schemas.microsoft.com/office/powerpoint/2010/main" val="3441109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Arial Unicode MS" panose="020B0604020202020204" pitchFamily="34" charset="-128"/>
                <a:cs typeface="Arial"/>
              </a:rPr>
              <a:t>Non-white relative to white (the paper reports reverse but for this paper we might want to just change the sign and describe as Non-white relative to white) </a:t>
            </a:r>
          </a:p>
          <a:p>
            <a:r>
              <a:rPr lang="en-US" sz="1200" dirty="0">
                <a:ea typeface="Arial Unicode MS" panose="020B0604020202020204" pitchFamily="34" charset="-128"/>
                <a:cs typeface="Arial"/>
              </a:rPr>
              <a:t>**Report where survey and admin statistically different.</a:t>
            </a:r>
          </a:p>
          <a:p>
            <a:endParaRPr lang="en-US" sz="1200" dirty="0">
              <a:ea typeface="Arial Unicode MS" panose="020B0604020202020204" pitchFamily="34" charset="-128"/>
              <a:cs typeface="Arial"/>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dirty="0">
                <a:ea typeface="Arial Unicode MS" panose="020B0604020202020204" pitchFamily="34" charset="-128"/>
                <a:cs typeface="Arial"/>
              </a:rPr>
              <a:t>White rows from Table 5 a second small table?</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 DW: Multiplied “white” coefficients by negative one and re-labeled as “non-white”</a:t>
            </a:r>
          </a:p>
          <a:p>
            <a:endParaRPr lang="en-US" sz="1200" dirty="0">
              <a:ea typeface="Arial Unicode MS" panose="020B0604020202020204" pitchFamily="34" charset="-128"/>
              <a:cs typeface="Arial"/>
            </a:endParaRPr>
          </a:p>
        </p:txBody>
      </p:sp>
      <p:sp>
        <p:nvSpPr>
          <p:cNvPr id="4" name="Slide Number Placeholder 3"/>
          <p:cNvSpPr>
            <a:spLocks noGrp="1"/>
          </p:cNvSpPr>
          <p:nvPr>
            <p:ph type="sldNum" sz="quarter" idx="5"/>
          </p:nvPr>
        </p:nvSpPr>
        <p:spPr/>
        <p:txBody>
          <a:bodyPr/>
          <a:lstStyle/>
          <a:p>
            <a:fld id="{900705A2-F21F-E045-B49E-40C85413C1B4}" type="slidenum">
              <a:rPr lang="en-US" smtClean="0"/>
              <a:t>42</a:t>
            </a:fld>
            <a:endParaRPr lang="en-US"/>
          </a:p>
        </p:txBody>
      </p:sp>
    </p:spTree>
    <p:extLst>
      <p:ext uri="{BB962C8B-B14F-4D97-AF65-F5344CB8AC3E}">
        <p14:creationId xmlns:p14="http://schemas.microsoft.com/office/powerpoint/2010/main" val="408212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dirty="0">
                <a:ea typeface="Arial Unicode MS" panose="020B0604020202020204" pitchFamily="34" charset="-128"/>
                <a:cs typeface="Arial"/>
              </a:rPr>
              <a:t>Table 4 and 5 combined in one table, Black and Hispanic rows, N?</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 DW: Font may end up being too small if we were to include N, though let me know if you’d like to see it</a:t>
            </a:r>
          </a:p>
        </p:txBody>
      </p:sp>
      <p:sp>
        <p:nvSpPr>
          <p:cNvPr id="4" name="Slide Number Placeholder 3"/>
          <p:cNvSpPr>
            <a:spLocks noGrp="1"/>
          </p:cNvSpPr>
          <p:nvPr>
            <p:ph type="sldNum" sz="quarter" idx="5"/>
          </p:nvPr>
        </p:nvSpPr>
        <p:spPr/>
        <p:txBody>
          <a:bodyPr/>
          <a:lstStyle/>
          <a:p>
            <a:fld id="{900705A2-F21F-E045-B49E-40C85413C1B4}" type="slidenum">
              <a:rPr lang="en-US" smtClean="0"/>
              <a:t>43</a:t>
            </a:fld>
            <a:endParaRPr lang="en-US"/>
          </a:p>
        </p:txBody>
      </p:sp>
    </p:spTree>
    <p:extLst>
      <p:ext uri="{BB962C8B-B14F-4D97-AF65-F5344CB8AC3E}">
        <p14:creationId xmlns:p14="http://schemas.microsoft.com/office/powerpoint/2010/main" val="1111095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report error rates by demographic group in our two surveys.  In the top panel by race and ethnicity, then by income, and finally by education.</a:t>
            </a:r>
          </a:p>
          <a:p>
            <a:r>
              <a:rPr lang="en-US" dirty="0"/>
              <a:t>We see that in the CPS false negative rates are substantially higher for Blacks than whites, 49 percent compared to 33 percent.  In other words they are 50 percent </a:t>
            </a:r>
            <a:r>
              <a:rPr lang="en-US" dirty="0" err="1"/>
              <a:t>highe</a:t>
            </a:r>
            <a:r>
              <a:rPr lang="en-US" dirty="0"/>
              <a:t>, r for Blacks.  Rates are even high for Hispanics over 51 percent. </a:t>
            </a:r>
          </a:p>
          <a:p>
            <a:r>
              <a:rPr lang="en-US" dirty="0"/>
              <a:t>Rates are 14-16 percentage points higher for those with survey income below the poverty line than other income groups.  They are also 14 percentage points higher for the least educated compared to college grads.</a:t>
            </a:r>
          </a:p>
          <a:p>
            <a:r>
              <a:rPr lang="en-US" dirty="0"/>
              <a:t>The Black/white gap almost identical in SIPP, the Hispanic difference much smaller, and the other contrasts are largely absent</a:t>
            </a:r>
          </a:p>
          <a:p>
            <a:endParaRPr lang="en-US" dirty="0"/>
          </a:p>
          <a:p>
            <a:r>
              <a:rPr lang="en-US" dirty="0"/>
              <a:t>Note that false positive rates here are calculated as a share of all non-recipient ADULTS (over age 18). In slide 12 (the overall results), those are older numbers where they are calculated as a share of all non-recipient individuals (regardless of age) so they will be a little lower </a:t>
            </a:r>
          </a:p>
        </p:txBody>
      </p:sp>
      <p:sp>
        <p:nvSpPr>
          <p:cNvPr id="4" name="Slide Number Placeholder 3"/>
          <p:cNvSpPr>
            <a:spLocks noGrp="1"/>
          </p:cNvSpPr>
          <p:nvPr>
            <p:ph type="sldNum" sz="quarter" idx="5"/>
          </p:nvPr>
        </p:nvSpPr>
        <p:spPr/>
        <p:txBody>
          <a:bodyPr/>
          <a:lstStyle/>
          <a:p>
            <a:fld id="{900705A2-F21F-E045-B49E-40C85413C1B4}" type="slidenum">
              <a:rPr lang="en-US" smtClean="0"/>
              <a:t>44</a:t>
            </a:fld>
            <a:endParaRPr lang="en-US"/>
          </a:p>
        </p:txBody>
      </p:sp>
    </p:spTree>
    <p:extLst>
      <p:ext uri="{BB962C8B-B14F-4D97-AF65-F5344CB8AC3E}">
        <p14:creationId xmlns:p14="http://schemas.microsoft.com/office/powerpoint/2010/main" val="55531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45</a:t>
            </a:fld>
            <a:endParaRPr lang="en-US"/>
          </a:p>
        </p:txBody>
      </p:sp>
    </p:spTree>
    <p:extLst>
      <p:ext uri="{BB962C8B-B14F-4D97-AF65-F5344CB8AC3E}">
        <p14:creationId xmlns:p14="http://schemas.microsoft.com/office/powerpoint/2010/main" val="4271607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46</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dirty="0"/>
          </a:p>
        </p:txBody>
      </p:sp>
    </p:spTree>
    <p:extLst>
      <p:ext uri="{BB962C8B-B14F-4D97-AF65-F5344CB8AC3E}">
        <p14:creationId xmlns:p14="http://schemas.microsoft.com/office/powerpoint/2010/main" val="2480679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47</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dirty="0"/>
          </a:p>
        </p:txBody>
      </p:sp>
    </p:spTree>
    <p:extLst>
      <p:ext uri="{BB962C8B-B14F-4D97-AF65-F5344CB8AC3E}">
        <p14:creationId xmlns:p14="http://schemas.microsoft.com/office/powerpoint/2010/main" val="1027396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48</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dirty="0"/>
          </a:p>
        </p:txBody>
      </p:sp>
    </p:spTree>
    <p:extLst>
      <p:ext uri="{BB962C8B-B14F-4D97-AF65-F5344CB8AC3E}">
        <p14:creationId xmlns:p14="http://schemas.microsoft.com/office/powerpoint/2010/main" val="3389348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 Deleted “and Extensions” from title slide </a:t>
            </a:r>
          </a:p>
        </p:txBody>
      </p:sp>
      <p:sp>
        <p:nvSpPr>
          <p:cNvPr id="4" name="Slide Number Placeholder 3"/>
          <p:cNvSpPr>
            <a:spLocks noGrp="1"/>
          </p:cNvSpPr>
          <p:nvPr>
            <p:ph type="sldNum" sz="quarter" idx="5"/>
          </p:nvPr>
        </p:nvSpPr>
        <p:spPr/>
        <p:txBody>
          <a:bodyPr/>
          <a:lstStyle/>
          <a:p>
            <a:fld id="{900705A2-F21F-E045-B49E-40C85413C1B4}" type="slidenum">
              <a:rPr lang="en-US" smtClean="0"/>
              <a:t>49</a:t>
            </a:fld>
            <a:endParaRPr lang="en-US"/>
          </a:p>
        </p:txBody>
      </p:sp>
    </p:spTree>
    <p:extLst>
      <p:ext uri="{BB962C8B-B14F-4D97-AF65-F5344CB8AC3E}">
        <p14:creationId xmlns:p14="http://schemas.microsoft.com/office/powerpoint/2010/main" val="235910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143376" y="9118602"/>
            <a:ext cx="3170238" cy="481012"/>
          </a:xfrm>
          <a:prstGeom prst="rect">
            <a:avLst/>
          </a:prstGeom>
          <a:noFill/>
        </p:spPr>
        <p:txBody>
          <a:bodyPr/>
          <a:lstStyle>
            <a:lvl1pPr defTabSz="919040">
              <a:defRPr>
                <a:solidFill>
                  <a:schemeClr val="tx1"/>
                </a:solidFill>
                <a:latin typeface="Arial" panose="020B0604020202020204" pitchFamily="34" charset="0"/>
                <a:ea typeface="ＭＳ Ｐゴシック" panose="020B0600070205080204" pitchFamily="34" charset="-128"/>
              </a:defRPr>
            </a:lvl1pPr>
            <a:lvl2pPr marL="766660" indent="-293649" defTabSz="919040">
              <a:defRPr>
                <a:solidFill>
                  <a:schemeClr val="tx1"/>
                </a:solidFill>
                <a:latin typeface="Arial" panose="020B0604020202020204" pitchFamily="34" charset="0"/>
                <a:ea typeface="ＭＳ Ｐゴシック" panose="020B0600070205080204" pitchFamily="34" charset="-128"/>
              </a:defRPr>
            </a:lvl2pPr>
            <a:lvl3pPr marL="1180941" indent="-234918" defTabSz="919040">
              <a:defRPr>
                <a:solidFill>
                  <a:schemeClr val="tx1"/>
                </a:solidFill>
                <a:latin typeface="Arial" panose="020B0604020202020204" pitchFamily="34" charset="0"/>
                <a:ea typeface="ＭＳ Ｐゴシック" panose="020B0600070205080204" pitchFamily="34" charset="-128"/>
              </a:defRPr>
            </a:lvl3pPr>
            <a:lvl4pPr marL="1653953" indent="-234918" defTabSz="919040">
              <a:defRPr>
                <a:solidFill>
                  <a:schemeClr val="tx1"/>
                </a:solidFill>
                <a:latin typeface="Arial" panose="020B0604020202020204" pitchFamily="34" charset="0"/>
                <a:ea typeface="ＭＳ Ｐゴシック" panose="020B0600070205080204" pitchFamily="34" charset="-128"/>
              </a:defRPr>
            </a:lvl4pPr>
            <a:lvl5pPr marL="2126964" indent="-234918" defTabSz="919040">
              <a:defRPr>
                <a:solidFill>
                  <a:schemeClr val="tx1"/>
                </a:solidFill>
                <a:latin typeface="Arial" panose="020B0604020202020204" pitchFamily="34" charset="0"/>
                <a:ea typeface="ＭＳ Ｐゴシック" panose="020B0600070205080204" pitchFamily="34" charset="-128"/>
              </a:defRPr>
            </a:lvl5pPr>
            <a:lvl6pPr marL="2584104"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41242"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8380"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5518" indent="-234918" defTabSz="91904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766EE-ACAB-45C2-9E6D-BCAC23586605}" type="slidenum">
              <a:rPr lang="en-US" altLang="en-US" smtClean="0">
                <a:solidFill>
                  <a:srgbClr val="000000"/>
                </a:solidFill>
                <a:latin typeface="Verdana" panose="020B0604030504040204" pitchFamily="34" charset="0"/>
              </a:rPr>
              <a:pPr/>
              <a:t>5</a:t>
            </a:fld>
            <a:endParaRPr lang="en-US" altLang="en-US" dirty="0">
              <a:solidFill>
                <a:srgbClr val="000000"/>
              </a:solidFill>
              <a:latin typeface="Verdana" panose="020B0604030504040204" pitchFamily="34" charset="0"/>
            </a:endParaRPr>
          </a:p>
        </p:txBody>
      </p:sp>
      <p:sp>
        <p:nvSpPr>
          <p:cNvPr id="10243" name="Rectangle 2"/>
          <p:cNvSpPr>
            <a:spLocks noGrp="1" noRot="1" noChangeAspect="1" noChangeArrowheads="1" noTextEdit="1"/>
          </p:cNvSpPr>
          <p:nvPr>
            <p:ph type="sldImg"/>
          </p:nvPr>
        </p:nvSpPr>
        <p:spPr>
          <a:xfrm>
            <a:off x="1258888" y="719138"/>
            <a:ext cx="4800600" cy="3600450"/>
          </a:xfrm>
          <a:prstGeom prst="rect">
            <a:avLst/>
          </a:prstGeom>
          <a:ln/>
        </p:spPr>
      </p:sp>
      <p:sp>
        <p:nvSpPr>
          <p:cNvPr id="89092" name="Rectangle 3"/>
          <p:cNvSpPr>
            <a:spLocks noGrp="1" noChangeArrowheads="1"/>
          </p:cNvSpPr>
          <p:nvPr>
            <p:ph type="body" idx="1"/>
          </p:nvPr>
        </p:nvSpPr>
        <p:spPr>
          <a:xfrm>
            <a:off x="731839" y="4560889"/>
            <a:ext cx="5853112" cy="4321175"/>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dirty="0"/>
          </a:p>
        </p:txBody>
      </p:sp>
    </p:spTree>
    <p:extLst>
      <p:ext uri="{BB962C8B-B14F-4D97-AF65-F5344CB8AC3E}">
        <p14:creationId xmlns:p14="http://schemas.microsoft.com/office/powerpoint/2010/main" val="118169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Moved this slide after slide above, but not sure about ideal content and place. It probably still needs some work. We could include more detail and/or add references. May also need a more serious title (e.g. “What we plan to add to this paper”, “Plans” “Work in Progress”). I like the last two bullet points, but am not sure we can find good and clean statistics on them. Simply because many of the studies mention or include race without really discussing it. So including them as “no” may yield complaints, while including them as “yes” overstates what they do. We could replace them by a bullet point that says that we will summarize the exceptions we have found below.</a:t>
            </a:r>
          </a:p>
          <a:p>
            <a:endParaRPr lang="en-US" dirty="0"/>
          </a:p>
          <a:p>
            <a:r>
              <a:rPr lang="en-US" sz="1200" dirty="0">
                <a:ea typeface="Arial Unicode MS" panose="020B0604020202020204" pitchFamily="34" charset="-128"/>
                <a:cs typeface="Arial"/>
              </a:rPr>
              <a:t>Medicaid receipt papers </a:t>
            </a:r>
            <a:r>
              <a:rPr lang="en-US" sz="1200" dirty="0" err="1">
                <a:ea typeface="Arial Unicode MS" panose="020B0604020202020204" pitchFamily="34" charset="-128"/>
                <a:cs typeface="Arial"/>
              </a:rPr>
              <a:t>Davern</a:t>
            </a:r>
            <a:r>
              <a:rPr lang="en-US" sz="1200" dirty="0">
                <a:ea typeface="Arial Unicode MS" panose="020B0604020202020204" pitchFamily="34" charset="-128"/>
                <a:cs typeface="Arial"/>
              </a:rPr>
              <a:t> and co-authors</a:t>
            </a:r>
          </a:p>
          <a:p>
            <a:r>
              <a:rPr lang="en-US" sz="1200" dirty="0">
                <a:ea typeface="Arial Unicode MS" panose="020B0604020202020204" pitchFamily="34" charset="-128"/>
                <a:cs typeface="Arial"/>
              </a:rPr>
              <a:t>Old Food Stamps papers by Bollinger and David</a:t>
            </a:r>
          </a:p>
          <a:p>
            <a:r>
              <a:rPr lang="en-US" sz="1200" dirty="0">
                <a:ea typeface="Arial Unicode MS" panose="020B0604020202020204" pitchFamily="34" charset="-128"/>
                <a:cs typeface="Arial"/>
              </a:rPr>
              <a:t>SSI and OASDI misreporting papers by Rupp, Huynh, Nicholas, Wiseman and others</a:t>
            </a:r>
          </a:p>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6</a:t>
            </a:fld>
            <a:endParaRPr lang="en-US"/>
          </a:p>
        </p:txBody>
      </p:sp>
    </p:spTree>
    <p:extLst>
      <p:ext uri="{BB962C8B-B14F-4D97-AF65-F5344CB8AC3E}">
        <p14:creationId xmlns:p14="http://schemas.microsoft.com/office/powerpoint/2010/main" val="242944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705A2-F21F-E045-B49E-40C85413C1B4}" type="slidenum">
              <a:rPr lang="en-US" smtClean="0"/>
              <a:t>7</a:t>
            </a:fld>
            <a:endParaRPr lang="en-US"/>
          </a:p>
        </p:txBody>
      </p:sp>
    </p:spTree>
    <p:extLst>
      <p:ext uri="{BB962C8B-B14F-4D97-AF65-F5344CB8AC3E}">
        <p14:creationId xmlns:p14="http://schemas.microsoft.com/office/powerpoint/2010/main" val="338329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DW: filled in details here </a:t>
            </a:r>
          </a:p>
        </p:txBody>
      </p:sp>
      <p:sp>
        <p:nvSpPr>
          <p:cNvPr id="4" name="Slide Number Placeholder 3"/>
          <p:cNvSpPr>
            <a:spLocks noGrp="1"/>
          </p:cNvSpPr>
          <p:nvPr>
            <p:ph type="sldNum" sz="quarter" idx="5"/>
          </p:nvPr>
        </p:nvSpPr>
        <p:spPr/>
        <p:txBody>
          <a:bodyPr/>
          <a:lstStyle/>
          <a:p>
            <a:fld id="{900705A2-F21F-E045-B49E-40C85413C1B4}" type="slidenum">
              <a:rPr lang="en-US" smtClean="0"/>
              <a:t>8</a:t>
            </a:fld>
            <a:endParaRPr lang="en-US"/>
          </a:p>
        </p:txBody>
      </p:sp>
    </p:spTree>
    <p:extLst>
      <p:ext uri="{BB962C8B-B14F-4D97-AF65-F5344CB8AC3E}">
        <p14:creationId xmlns:p14="http://schemas.microsoft.com/office/powerpoint/2010/main" val="282038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Arial Unicode MS" panose="020B0604020202020204" pitchFamily="34" charset="-128"/>
                <a:cs typeface="Arial"/>
              </a:rPr>
              <a:t>Need to note always reporting average partial effects, should add baseline rates to tables.</a:t>
            </a:r>
          </a:p>
          <a:p>
            <a:r>
              <a:rPr lang="en-US" sz="1200" dirty="0">
                <a:ea typeface="Arial Unicode MS" panose="020B0604020202020204" pitchFamily="34" charset="-128"/>
                <a:cs typeface="Arial"/>
              </a:rPr>
              <a:t>Non-white relative to white (the paper reports reverse but for this paper we might want to just change the sign and describe as Non-white relative to white) </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White rows from Table 3 and 4 in one small table</a:t>
            </a:r>
          </a:p>
          <a:p>
            <a:endParaRPr lang="en-US" sz="1200" dirty="0">
              <a:ea typeface="Arial Unicode MS" panose="020B0604020202020204" pitchFamily="34" charset="-128"/>
              <a:cs typeface="Arial"/>
            </a:endParaRPr>
          </a:p>
          <a:p>
            <a:r>
              <a:rPr lang="en-US" sz="1200" dirty="0">
                <a:ea typeface="Arial Unicode MS" panose="020B0604020202020204" pitchFamily="34" charset="-128"/>
                <a:cs typeface="Arial"/>
              </a:rPr>
              <a:t>** DW: Multiplied “white” coefficients by negative one and re-labeled as “non-white”</a:t>
            </a:r>
          </a:p>
          <a:p>
            <a:endParaRPr lang="en-US" sz="1200" dirty="0">
              <a:ea typeface="Arial Unicode MS" panose="020B0604020202020204" pitchFamily="34" charset="-128"/>
              <a:cs typeface="Arial"/>
            </a:endParaRPr>
          </a:p>
          <a:p>
            <a:endParaRPr lang="en-US" sz="1200" dirty="0">
              <a:ea typeface="Arial Unicode MS" panose="020B0604020202020204" pitchFamily="34" charset="-128"/>
              <a:cs typeface="Arial"/>
            </a:endParaRPr>
          </a:p>
        </p:txBody>
      </p:sp>
      <p:sp>
        <p:nvSpPr>
          <p:cNvPr id="4" name="Slide Number Placeholder 3"/>
          <p:cNvSpPr>
            <a:spLocks noGrp="1"/>
          </p:cNvSpPr>
          <p:nvPr>
            <p:ph type="sldNum" sz="quarter" idx="5"/>
          </p:nvPr>
        </p:nvSpPr>
        <p:spPr/>
        <p:txBody>
          <a:bodyPr/>
          <a:lstStyle/>
          <a:p>
            <a:fld id="{900705A2-F21F-E045-B49E-40C85413C1B4}" type="slidenum">
              <a:rPr lang="en-US" smtClean="0"/>
              <a:t>9</a:t>
            </a:fld>
            <a:endParaRPr lang="en-US"/>
          </a:p>
        </p:txBody>
      </p:sp>
    </p:spTree>
    <p:extLst>
      <p:ext uri="{BB962C8B-B14F-4D97-AF65-F5344CB8AC3E}">
        <p14:creationId xmlns:p14="http://schemas.microsoft.com/office/powerpoint/2010/main" val="32010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3124200"/>
            <a:ext cx="6858000" cy="1219197"/>
          </a:xfrm>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0">
                <a:solidFill>
                  <a:srgbClr val="4D4D4D"/>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First Last</a:t>
            </a:r>
            <a:r>
              <a:rPr lang="en-US" b="0" dirty="0"/>
              <a:t> | University of Chicago</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First Last</a:t>
            </a:r>
            <a:r>
              <a:rPr lang="en-US" b="0" dirty="0"/>
              <a:t> | University of Chicago</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First Last</a:t>
            </a:r>
            <a:r>
              <a:rPr lang="en-US" b="0" dirty="0"/>
              <a:t> | University of Chicago</a:t>
            </a:r>
            <a:endParaRPr lang="en-US" dirty="0"/>
          </a:p>
        </p:txBody>
      </p:sp>
      <p:cxnSp>
        <p:nvCxnSpPr>
          <p:cNvPr id="8" name="Straight Connector 7">
            <a:extLst>
              <a:ext uri="{FF2B5EF4-FFF2-40B4-BE49-F238E27FC236}">
                <a16:creationId xmlns:a16="http://schemas.microsoft.com/office/drawing/2014/main" id="{32B292A7-09D4-5642-B40A-6BBCBB72FF1D}"/>
              </a:ext>
            </a:extLst>
          </p:cNvPr>
          <p:cNvCxnSpPr>
            <a:cxnSpLocks/>
          </p:cNvCxnSpPr>
          <p:nvPr userDrawn="1"/>
        </p:nvCxnSpPr>
        <p:spPr>
          <a:xfrm>
            <a:off x="1143000" y="4466662"/>
            <a:ext cx="6858000" cy="0"/>
          </a:xfrm>
          <a:prstGeom prst="line">
            <a:avLst/>
          </a:prstGeom>
          <a:ln w="9525">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20A29BF1-2278-BF49-A446-395514235588}"/>
              </a:ext>
            </a:extLst>
          </p:cNvPr>
          <p:cNvSpPr>
            <a:spLocks noGrp="1"/>
          </p:cNvSpPr>
          <p:nvPr>
            <p:ph type="body" sz="quarter" idx="13" hasCustomPrompt="1"/>
          </p:nvPr>
        </p:nvSpPr>
        <p:spPr>
          <a:xfrm>
            <a:off x="1143000" y="4589926"/>
            <a:ext cx="6858000" cy="735381"/>
          </a:xfrm>
        </p:spPr>
        <p:txBody>
          <a:bodyPr anchor="ctr">
            <a:normAutofit/>
          </a:bodyPr>
          <a:lstStyle>
            <a:lvl1pPr marL="0" indent="0" algn="ctr">
              <a:buNone/>
              <a:defRPr sz="2000">
                <a:solidFill>
                  <a:srgbClr val="4D4D4D"/>
                </a:solidFill>
              </a:defRPr>
            </a:lvl1pPr>
          </a:lstStyle>
          <a:p>
            <a:pPr lvl="0"/>
            <a:r>
              <a:rPr lang="en-US" dirty="0"/>
              <a:t>Institution</a:t>
            </a:r>
          </a:p>
          <a:p>
            <a:pPr lvl="0"/>
            <a:r>
              <a:rPr lang="en-US" dirty="0"/>
              <a:t>Date</a:t>
            </a:r>
          </a:p>
        </p:txBody>
      </p:sp>
      <p:sp>
        <p:nvSpPr>
          <p:cNvPr id="15" name="Text Placeholder 13">
            <a:extLst>
              <a:ext uri="{FF2B5EF4-FFF2-40B4-BE49-F238E27FC236}">
                <a16:creationId xmlns:a16="http://schemas.microsoft.com/office/drawing/2014/main" id="{6C763712-9192-B041-B68B-1C0AFA46451C}"/>
              </a:ext>
            </a:extLst>
          </p:cNvPr>
          <p:cNvSpPr>
            <a:spLocks noGrp="1"/>
          </p:cNvSpPr>
          <p:nvPr>
            <p:ph type="body" sz="quarter" idx="14" hasCustomPrompt="1"/>
          </p:nvPr>
        </p:nvSpPr>
        <p:spPr>
          <a:xfrm>
            <a:off x="1143000" y="5368827"/>
            <a:ext cx="6858000" cy="735381"/>
          </a:xfrm>
        </p:spPr>
        <p:txBody>
          <a:bodyPr anchor="b">
            <a:normAutofit/>
          </a:bodyPr>
          <a:lstStyle>
            <a:lvl1pPr marL="0" indent="0" algn="l">
              <a:buNone/>
              <a:defRPr sz="1200">
                <a:solidFill>
                  <a:srgbClr val="4D4D4D"/>
                </a:solidFill>
              </a:defRPr>
            </a:lvl1pPr>
          </a:lstStyle>
          <a:p>
            <a:pPr lvl="0"/>
            <a:r>
              <a:rPr lang="en-US" dirty="0"/>
              <a:t>Disclaimer</a:t>
            </a:r>
          </a:p>
        </p:txBody>
      </p:sp>
      <p:sp>
        <p:nvSpPr>
          <p:cNvPr id="6" name="Slide Number Placeholder 5">
            <a:extLst>
              <a:ext uri="{FF2B5EF4-FFF2-40B4-BE49-F238E27FC236}">
                <a16:creationId xmlns:a16="http://schemas.microsoft.com/office/drawing/2014/main" id="{931D503C-A38F-4186-9E7F-7536CE704915}"/>
              </a:ext>
            </a:extLst>
          </p:cNvPr>
          <p:cNvSpPr>
            <a:spLocks noGrp="1"/>
          </p:cNvSpPr>
          <p:nvPr>
            <p:ph type="sldNum" sz="quarter" idx="15"/>
          </p:nvPr>
        </p:nvSpPr>
        <p:spPr/>
        <p:txBody>
          <a:bodyPr/>
          <a:lstStyle/>
          <a:p>
            <a:fld id="{4E500727-ADA8-4793-93A3-A3C1E74ECD86}" type="slidenum">
              <a:rPr lang="en-US" smtClean="0"/>
              <a:pPr/>
              <a:t>‹#›</a:t>
            </a:fld>
            <a:endParaRPr lang="en-US"/>
          </a:p>
        </p:txBody>
      </p:sp>
      <p:sp>
        <p:nvSpPr>
          <p:cNvPr id="7" name="Title 6">
            <a:extLst>
              <a:ext uri="{FF2B5EF4-FFF2-40B4-BE49-F238E27FC236}">
                <a16:creationId xmlns:a16="http://schemas.microsoft.com/office/drawing/2014/main" id="{FAEC0CE9-372E-4946-9CFA-A641D32CC91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620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4E500727-ADA8-4793-93A3-A3C1E74ECD86}" type="slidenum">
              <a:rPr lang="en-US" smtClean="0"/>
              <a:pPr/>
              <a:t>‹#›</a:t>
            </a:fld>
            <a:endParaRPr lang="en-US"/>
          </a:p>
        </p:txBody>
      </p:sp>
      <p:cxnSp>
        <p:nvCxnSpPr>
          <p:cNvPr id="7" name="Straight Connector 6">
            <a:extLst>
              <a:ext uri="{FF2B5EF4-FFF2-40B4-BE49-F238E27FC236}">
                <a16:creationId xmlns:a16="http://schemas.microsoft.com/office/drawing/2014/main" id="{6EEDCDCA-7E4B-314E-A6F1-5BFBA66A520A}"/>
              </a:ext>
            </a:extLst>
          </p:cNvPr>
          <p:cNvCxnSpPr>
            <a:cxnSpLocks/>
          </p:cNvCxnSpPr>
          <p:nvPr userDrawn="1"/>
        </p:nvCxnSpPr>
        <p:spPr>
          <a:xfrm>
            <a:off x="628650" y="1341062"/>
            <a:ext cx="7891272" cy="0"/>
          </a:xfrm>
          <a:prstGeom prst="line">
            <a:avLst/>
          </a:prstGeom>
          <a:ln w="9525">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19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392797"/>
            <a:ext cx="7886700" cy="4072407"/>
          </a:xfrm>
        </p:spPr>
        <p:txBody>
          <a:bodyPr anchor="ctr"/>
          <a:lstStyle>
            <a:lvl1pPr algn="ctr">
              <a:defRPr sz="4400" b="0">
                <a:solidFill>
                  <a:srgbClr val="800000"/>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4E500727-ADA8-4793-93A3-A3C1E74ECD86}" type="slidenum">
              <a:rPr lang="en-US" smtClean="0"/>
              <a:t>‹#›</a:t>
            </a:fld>
            <a:endParaRPr lang="en-US"/>
          </a:p>
        </p:txBody>
      </p:sp>
    </p:spTree>
    <p:extLst>
      <p:ext uri="{BB962C8B-B14F-4D97-AF65-F5344CB8AC3E}">
        <p14:creationId xmlns:p14="http://schemas.microsoft.com/office/powerpoint/2010/main" val="63287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03337"/>
            <a:ext cx="3886200" cy="4673628"/>
          </a:xfrm>
        </p:spPr>
        <p:txBody>
          <a:bodyPr>
            <a:normAutofit/>
          </a:bodyPr>
          <a:lstStyle>
            <a:lvl1pPr>
              <a:defRPr sz="2400"/>
            </a:lvl1pPr>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03337"/>
            <a:ext cx="3886200" cy="4673627"/>
          </a:xfrm>
        </p:spPr>
        <p:txBody>
          <a:bodyPr>
            <a:normAutofit/>
          </a:bodyPr>
          <a:lstStyle>
            <a:lvl1pPr>
              <a:defRPr sz="2400"/>
            </a:lvl1pPr>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E500727-ADA8-4793-93A3-A3C1E74ECD86}" type="slidenum">
              <a:rPr lang="en-US" smtClean="0"/>
              <a:t>‹#›</a:t>
            </a:fld>
            <a:endParaRPr lang="en-US"/>
          </a:p>
        </p:txBody>
      </p:sp>
      <p:cxnSp>
        <p:nvCxnSpPr>
          <p:cNvPr id="8" name="Straight Connector 7">
            <a:extLst>
              <a:ext uri="{FF2B5EF4-FFF2-40B4-BE49-F238E27FC236}">
                <a16:creationId xmlns:a16="http://schemas.microsoft.com/office/drawing/2014/main" id="{A35DA26E-4C58-414F-8E24-07A9C48D812C}"/>
              </a:ext>
            </a:extLst>
          </p:cNvPr>
          <p:cNvCxnSpPr>
            <a:cxnSpLocks/>
          </p:cNvCxnSpPr>
          <p:nvPr userDrawn="1"/>
        </p:nvCxnSpPr>
        <p:spPr>
          <a:xfrm>
            <a:off x="628650" y="1341062"/>
            <a:ext cx="7891272" cy="0"/>
          </a:xfrm>
          <a:prstGeom prst="line">
            <a:avLst/>
          </a:prstGeom>
          <a:ln w="9525">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4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E500727-ADA8-4793-93A3-A3C1E74ECD86}" type="slidenum">
              <a:rPr lang="en-US" smtClean="0"/>
              <a:t>‹#›</a:t>
            </a:fld>
            <a:endParaRPr lang="en-US"/>
          </a:p>
        </p:txBody>
      </p:sp>
      <p:cxnSp>
        <p:nvCxnSpPr>
          <p:cNvPr id="6" name="Straight Connector 5">
            <a:extLst>
              <a:ext uri="{FF2B5EF4-FFF2-40B4-BE49-F238E27FC236}">
                <a16:creationId xmlns:a16="http://schemas.microsoft.com/office/drawing/2014/main" id="{691B9702-F1E2-0D4E-B6EF-242BEC030006}"/>
              </a:ext>
            </a:extLst>
          </p:cNvPr>
          <p:cNvCxnSpPr>
            <a:cxnSpLocks/>
          </p:cNvCxnSpPr>
          <p:nvPr userDrawn="1"/>
        </p:nvCxnSpPr>
        <p:spPr>
          <a:xfrm>
            <a:off x="628650" y="1341062"/>
            <a:ext cx="7891272" cy="0"/>
          </a:xfrm>
          <a:prstGeom prst="line">
            <a:avLst/>
          </a:prstGeom>
          <a:ln w="9525">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69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 grap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E500727-ADA8-4793-93A3-A3C1E74ECD86}" type="slidenum">
              <a:rPr lang="en-US" smtClean="0"/>
              <a:t>‹#›</a:t>
            </a:fld>
            <a:endParaRPr lang="en-US"/>
          </a:p>
        </p:txBody>
      </p:sp>
      <p:cxnSp>
        <p:nvCxnSpPr>
          <p:cNvPr id="6" name="Straight Connector 5">
            <a:extLst>
              <a:ext uri="{FF2B5EF4-FFF2-40B4-BE49-F238E27FC236}">
                <a16:creationId xmlns:a16="http://schemas.microsoft.com/office/drawing/2014/main" id="{691B9702-F1E2-0D4E-B6EF-242BEC030006}"/>
              </a:ext>
            </a:extLst>
          </p:cNvPr>
          <p:cNvCxnSpPr>
            <a:cxnSpLocks/>
          </p:cNvCxnSpPr>
          <p:nvPr userDrawn="1"/>
        </p:nvCxnSpPr>
        <p:spPr>
          <a:xfrm>
            <a:off x="628650" y="1341062"/>
            <a:ext cx="7891272" cy="0"/>
          </a:xfrm>
          <a:prstGeom prst="line">
            <a:avLst/>
          </a:prstGeom>
          <a:ln w="9525">
            <a:solidFill>
              <a:srgbClr val="4D4D4D"/>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12A3264-3FBA-1C4A-B613-1C6D35581D57}"/>
              </a:ext>
            </a:extLst>
          </p:cNvPr>
          <p:cNvSpPr>
            <a:spLocks noGrp="1"/>
          </p:cNvSpPr>
          <p:nvPr>
            <p:ph type="body" sz="quarter" idx="13" hasCustomPrompt="1"/>
          </p:nvPr>
        </p:nvSpPr>
        <p:spPr>
          <a:xfrm>
            <a:off x="628650" y="1452286"/>
            <a:ext cx="7886700" cy="605103"/>
          </a:xfrm>
        </p:spPr>
        <p:txBody>
          <a:bodyPr anchor="b">
            <a:normAutofit/>
          </a:bodyPr>
          <a:lstStyle>
            <a:lvl1pPr marL="0" indent="0" algn="ctr">
              <a:buNone/>
              <a:defRPr sz="1800">
                <a:solidFill>
                  <a:srgbClr val="800000"/>
                </a:solidFill>
              </a:defRPr>
            </a:lvl1pPr>
          </a:lstStyle>
          <a:p>
            <a:pPr lvl="0"/>
            <a:r>
              <a:rPr lang="en-US" dirty="0"/>
              <a:t>Insert graph title</a:t>
            </a:r>
          </a:p>
        </p:txBody>
      </p:sp>
    </p:spTree>
    <p:extLst>
      <p:ext uri="{BB962C8B-B14F-4D97-AF65-F5344CB8AC3E}">
        <p14:creationId xmlns:p14="http://schemas.microsoft.com/office/powerpoint/2010/main" val="87585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graph subtitle and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E500727-ADA8-4793-93A3-A3C1E74ECD86}" type="slidenum">
              <a:rPr lang="en-US" smtClean="0"/>
              <a:t>‹#›</a:t>
            </a:fld>
            <a:endParaRPr lang="en-US"/>
          </a:p>
        </p:txBody>
      </p:sp>
      <p:cxnSp>
        <p:nvCxnSpPr>
          <p:cNvPr id="6" name="Straight Connector 5">
            <a:extLst>
              <a:ext uri="{FF2B5EF4-FFF2-40B4-BE49-F238E27FC236}">
                <a16:creationId xmlns:a16="http://schemas.microsoft.com/office/drawing/2014/main" id="{691B9702-F1E2-0D4E-B6EF-242BEC030006}"/>
              </a:ext>
            </a:extLst>
          </p:cNvPr>
          <p:cNvCxnSpPr>
            <a:cxnSpLocks/>
          </p:cNvCxnSpPr>
          <p:nvPr userDrawn="1"/>
        </p:nvCxnSpPr>
        <p:spPr>
          <a:xfrm>
            <a:off x="628650" y="1341062"/>
            <a:ext cx="7891272" cy="0"/>
          </a:xfrm>
          <a:prstGeom prst="line">
            <a:avLst/>
          </a:prstGeom>
          <a:ln w="9525">
            <a:solidFill>
              <a:srgbClr val="4D4D4D"/>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12A3264-3FBA-1C4A-B613-1C6D35581D57}"/>
              </a:ext>
            </a:extLst>
          </p:cNvPr>
          <p:cNvSpPr>
            <a:spLocks noGrp="1"/>
          </p:cNvSpPr>
          <p:nvPr>
            <p:ph type="body" sz="quarter" idx="13" hasCustomPrompt="1"/>
          </p:nvPr>
        </p:nvSpPr>
        <p:spPr>
          <a:xfrm>
            <a:off x="628650" y="1452286"/>
            <a:ext cx="7886700" cy="605103"/>
          </a:xfrm>
        </p:spPr>
        <p:txBody>
          <a:bodyPr anchor="b">
            <a:normAutofit/>
          </a:bodyPr>
          <a:lstStyle>
            <a:lvl1pPr marL="0" indent="0" algn="ctr">
              <a:buNone/>
              <a:defRPr sz="1800">
                <a:solidFill>
                  <a:srgbClr val="800000"/>
                </a:solidFill>
              </a:defRPr>
            </a:lvl1pPr>
          </a:lstStyle>
          <a:p>
            <a:pPr lvl="0"/>
            <a:r>
              <a:rPr lang="en-US" dirty="0"/>
              <a:t>Insert graph title</a:t>
            </a:r>
          </a:p>
        </p:txBody>
      </p:sp>
      <p:sp>
        <p:nvSpPr>
          <p:cNvPr id="7" name="Text Placeholder 3">
            <a:extLst>
              <a:ext uri="{FF2B5EF4-FFF2-40B4-BE49-F238E27FC236}">
                <a16:creationId xmlns:a16="http://schemas.microsoft.com/office/drawing/2014/main" id="{C41C68CE-0EA5-9A46-B868-BEC62B6918C5}"/>
              </a:ext>
            </a:extLst>
          </p:cNvPr>
          <p:cNvSpPr>
            <a:spLocks noGrp="1"/>
          </p:cNvSpPr>
          <p:nvPr>
            <p:ph type="body" sz="quarter" idx="14" hasCustomPrompt="1"/>
          </p:nvPr>
        </p:nvSpPr>
        <p:spPr>
          <a:xfrm>
            <a:off x="628650" y="5577453"/>
            <a:ext cx="7886700" cy="605103"/>
          </a:xfrm>
        </p:spPr>
        <p:txBody>
          <a:bodyPr anchor="b">
            <a:normAutofit/>
          </a:bodyPr>
          <a:lstStyle>
            <a:lvl1pPr marL="0" indent="0" algn="l">
              <a:buNone/>
              <a:defRPr sz="1200">
                <a:solidFill>
                  <a:schemeClr val="tx1"/>
                </a:solidFill>
              </a:defRPr>
            </a:lvl1pPr>
          </a:lstStyle>
          <a:p>
            <a:pPr lvl="0"/>
            <a:r>
              <a:rPr lang="en-US" dirty="0"/>
              <a:t>Note placeholder</a:t>
            </a:r>
          </a:p>
        </p:txBody>
      </p:sp>
    </p:spTree>
    <p:extLst>
      <p:ext uri="{BB962C8B-B14F-4D97-AF65-F5344CB8AC3E}">
        <p14:creationId xmlns:p14="http://schemas.microsoft.com/office/powerpoint/2010/main" val="151868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1578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4"/>
          </a:xfrm>
          <a:prstGeom prst="rect">
            <a:avLst/>
          </a:prstGeom>
        </p:spPr>
        <p:txBody>
          <a:bodyPr vert="horz" lIns="91438" tIns="45719" rIns="91438" bIns="45719" rtlCol="0" anchor="b">
            <a:normAutofit/>
          </a:bodyPr>
          <a:lstStyle/>
          <a:p>
            <a:r>
              <a:rPr lang="en-US" dirty="0"/>
              <a:t>Click to edit Master title style</a:t>
            </a:r>
          </a:p>
        </p:txBody>
      </p:sp>
      <p:sp>
        <p:nvSpPr>
          <p:cNvPr id="3" name="Text Placeholder 2"/>
          <p:cNvSpPr>
            <a:spLocks noGrp="1"/>
          </p:cNvSpPr>
          <p:nvPr>
            <p:ph type="body" idx="1"/>
          </p:nvPr>
        </p:nvSpPr>
        <p:spPr>
          <a:xfrm>
            <a:off x="628650" y="1503337"/>
            <a:ext cx="7886700" cy="4673628"/>
          </a:xfrm>
          <a:prstGeom prst="rect">
            <a:avLst/>
          </a:prstGeom>
        </p:spPr>
        <p:txBody>
          <a:bodyPr vert="horz" lIns="91438" tIns="45719" rIns="91438" bIns="4571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38" tIns="45719" rIns="91438" bIns="45719" rtlCol="0" anchor="ctr"/>
          <a:lstStyle>
            <a:lvl1pPr algn="r">
              <a:defRPr sz="1200">
                <a:solidFill>
                  <a:schemeClr val="tx1">
                    <a:tint val="75000"/>
                  </a:schemeClr>
                </a:solidFill>
                <a:latin typeface="Abadi" panose="020B0604020104020204" pitchFamily="34" charset="0"/>
              </a:defRPr>
            </a:lvl1pPr>
          </a:lstStyle>
          <a:p>
            <a:fld id="{4E500727-ADA8-4793-93A3-A3C1E74ECD86}" type="slidenum">
              <a:rPr lang="en-US" smtClean="0"/>
              <a:pPr/>
              <a:t>‹#›</a:t>
            </a:fld>
            <a:endParaRPr lang="en-US"/>
          </a:p>
        </p:txBody>
      </p:sp>
      <p:pic>
        <p:nvPicPr>
          <p:cNvPr id="7" name="Graphic 6">
            <a:extLst>
              <a:ext uri="{FF2B5EF4-FFF2-40B4-BE49-F238E27FC236}">
                <a16:creationId xmlns:a16="http://schemas.microsoft.com/office/drawing/2014/main" id="{33EBD908-1945-4F4A-A703-DB08429B47C0}"/>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0500" y="6140440"/>
            <a:ext cx="4296484" cy="663585"/>
          </a:xfrm>
          <a:prstGeom prst="rect">
            <a:avLst/>
          </a:prstGeom>
        </p:spPr>
      </p:pic>
    </p:spTree>
    <p:extLst>
      <p:ext uri="{BB962C8B-B14F-4D97-AF65-F5344CB8AC3E}">
        <p14:creationId xmlns:p14="http://schemas.microsoft.com/office/powerpoint/2010/main" val="25824717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l" defTabSz="914377" rtl="0" eaLnBrk="1" latinLnBrk="0" hangingPunct="1">
        <a:lnSpc>
          <a:spcPct val="90000"/>
        </a:lnSpc>
        <a:spcBef>
          <a:spcPct val="0"/>
        </a:spcBef>
        <a:buNone/>
        <a:defRPr sz="3600" kern="1200">
          <a:solidFill>
            <a:srgbClr val="4D4D4D"/>
          </a:solidFill>
          <a:latin typeface="Abadi" panose="020B0604020104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Abadi" panose="020B0604020104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Abadi" panose="020B06040201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file:////Users/derekwu/Library/CloudStorage/Box-Box/CID%20Project/UI/Results/surveyerrors_cps_race_ob.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C21E-51CB-564B-9B63-278DBB240558}"/>
              </a:ext>
            </a:extLst>
          </p:cNvPr>
          <p:cNvSpPr>
            <a:spLocks noGrp="1"/>
          </p:cNvSpPr>
          <p:nvPr>
            <p:ph type="ctrTitle"/>
          </p:nvPr>
        </p:nvSpPr>
        <p:spPr>
          <a:xfrm>
            <a:off x="69802" y="881721"/>
            <a:ext cx="9074198" cy="1386354"/>
          </a:xfrm>
        </p:spPr>
        <p:txBody>
          <a:bodyPr>
            <a:noAutofit/>
          </a:bodyPr>
          <a:lstStyle/>
          <a:p>
            <a:pPr algn="ctr"/>
            <a:r>
              <a:rPr lang="en-US" sz="3600" dirty="0">
                <a:cs typeface="Arial"/>
              </a:rPr>
              <a:t>Race, Ethnicity, and Measurement Error</a:t>
            </a:r>
            <a:endParaRPr lang="en-US" sz="3600" dirty="0"/>
          </a:p>
        </p:txBody>
      </p:sp>
      <p:sp>
        <p:nvSpPr>
          <p:cNvPr id="4" name="Text Placeholder 3">
            <a:extLst>
              <a:ext uri="{FF2B5EF4-FFF2-40B4-BE49-F238E27FC236}">
                <a16:creationId xmlns:a16="http://schemas.microsoft.com/office/drawing/2014/main" id="{2271D580-47A3-3248-92EC-6C074F62D342}"/>
              </a:ext>
            </a:extLst>
          </p:cNvPr>
          <p:cNvSpPr>
            <a:spLocks noGrp="1"/>
          </p:cNvSpPr>
          <p:nvPr>
            <p:ph type="body" sz="quarter" idx="13"/>
          </p:nvPr>
        </p:nvSpPr>
        <p:spPr>
          <a:xfrm>
            <a:off x="984202" y="4453337"/>
            <a:ext cx="7016798" cy="927811"/>
          </a:xfrm>
        </p:spPr>
        <p:txBody>
          <a:bodyPr>
            <a:normAutofit/>
          </a:bodyPr>
          <a:lstStyle/>
          <a:p>
            <a:pPr>
              <a:spcBef>
                <a:spcPts val="0"/>
              </a:spcBef>
            </a:pPr>
            <a:r>
              <a:rPr lang="en-US" sz="1800" dirty="0">
                <a:ea typeface="Arial Unicode MS" panose="020B0604020202020204" pitchFamily="34" charset="-128"/>
                <a:cs typeface="Arial Unicode MS" panose="020B0604020202020204" pitchFamily="34" charset="-128"/>
              </a:rPr>
              <a:t>Conference on Research in Income and Wealth</a:t>
            </a:r>
          </a:p>
          <a:p>
            <a:pPr>
              <a:spcBef>
                <a:spcPts val="0"/>
              </a:spcBef>
            </a:pPr>
            <a:r>
              <a:rPr lang="en-US" sz="1800" dirty="0">
                <a:ea typeface="Arial Unicode MS" panose="020B0604020202020204" pitchFamily="34" charset="-128"/>
                <a:cs typeface="Arial Unicode MS" panose="020B0604020202020204" pitchFamily="34" charset="-128"/>
              </a:rPr>
              <a:t>Pre-Conference, July 19, 2023</a:t>
            </a:r>
          </a:p>
        </p:txBody>
      </p:sp>
      <p:sp>
        <p:nvSpPr>
          <p:cNvPr id="5" name="Text Placeholder 4">
            <a:extLst>
              <a:ext uri="{FF2B5EF4-FFF2-40B4-BE49-F238E27FC236}">
                <a16:creationId xmlns:a16="http://schemas.microsoft.com/office/drawing/2014/main" id="{B1C7242D-874D-A34D-B7C6-178FA96FBED7}"/>
              </a:ext>
            </a:extLst>
          </p:cNvPr>
          <p:cNvSpPr>
            <a:spLocks noGrp="1"/>
          </p:cNvSpPr>
          <p:nvPr>
            <p:ph type="body" sz="quarter" idx="14"/>
          </p:nvPr>
        </p:nvSpPr>
        <p:spPr>
          <a:xfrm>
            <a:off x="781518" y="5160249"/>
            <a:ext cx="7678821" cy="1013141"/>
          </a:xfrm>
        </p:spPr>
        <p:txBody>
          <a:bodyPr>
            <a:normAutofit lnSpcReduction="10000"/>
          </a:bodyPr>
          <a:lstStyle/>
          <a:p>
            <a:r>
              <a:rPr lang="en-US" sz="1400" dirty="0"/>
              <a:t>Disclaimer: Any views expressed are those of the authors and not those of the U.S. Census Bureau. The Census Bureau’s Disclosure Review Board and Disclosure Avoidance Officers have reviewed this information product for unauthorized disclosure of confidential information and have approved the disclosure avoidance practices applied to this release, authorization numbers CBDRB-FY21-CES014-038 and CBDRB-FY23-041.</a:t>
            </a:r>
          </a:p>
        </p:txBody>
      </p:sp>
      <p:sp>
        <p:nvSpPr>
          <p:cNvPr id="7" name="Rectangle 7"/>
          <p:cNvSpPr txBox="1">
            <a:spLocks noChangeArrowheads="1"/>
          </p:cNvSpPr>
          <p:nvPr/>
        </p:nvSpPr>
        <p:spPr bwMode="auto">
          <a:xfrm>
            <a:off x="914400" y="349250"/>
            <a:ext cx="792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endParaRPr lang="en-US" altLang="en-US" sz="2000" dirty="0"/>
          </a:p>
        </p:txBody>
      </p:sp>
      <p:sp>
        <p:nvSpPr>
          <p:cNvPr id="11" name="Subtitle 2">
            <a:extLst>
              <a:ext uri="{FF2B5EF4-FFF2-40B4-BE49-F238E27FC236}">
                <a16:creationId xmlns:a16="http://schemas.microsoft.com/office/drawing/2014/main" id="{80FBC68C-983A-1942-9BE7-F61DAE4C10B5}"/>
              </a:ext>
            </a:extLst>
          </p:cNvPr>
          <p:cNvSpPr txBox="1">
            <a:spLocks/>
          </p:cNvSpPr>
          <p:nvPr/>
        </p:nvSpPr>
        <p:spPr>
          <a:xfrm>
            <a:off x="797667" y="2652092"/>
            <a:ext cx="7509753" cy="1673473"/>
          </a:xfrm>
          <a:prstGeom prst="rect">
            <a:avLst/>
          </a:prstGeom>
        </p:spPr>
        <p:txBody>
          <a:bodyPr vert="horz" lIns="91438" tIns="45719" rIns="91438" bIns="45719" rtlCol="0" anchor="ctr">
            <a:normAutofit fontScale="40000" lnSpcReduction="20000"/>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rgbClr val="4D4D4D"/>
                </a:solidFill>
                <a:latin typeface="Abadi" panose="020B060402010402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Abadi" panose="020B0604020104020204" pitchFamily="34" charset="0"/>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900" kern="1200">
                <a:solidFill>
                  <a:schemeClr val="tx1"/>
                </a:solidFill>
                <a:latin typeface="Abadi" panose="020B0604020104020204" pitchFamily="34" charset="0"/>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badi" panose="020B0604020104020204" pitchFamily="34" charset="0"/>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Abadi" panose="020B0604020104020204" pitchFamily="34" charset="0"/>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spcBef>
                <a:spcPts val="0"/>
              </a:spcBef>
            </a:pPr>
            <a:r>
              <a:rPr lang="en-US" sz="4500" b="1" dirty="0">
                <a:ea typeface="Arial Unicode MS" panose="020B0604020202020204" pitchFamily="34" charset="-128"/>
                <a:cs typeface="Arial"/>
              </a:rPr>
              <a:t>Bruce D. Meyer</a:t>
            </a:r>
            <a:r>
              <a:rPr lang="en-US" sz="4500" dirty="0">
                <a:ea typeface="Arial Unicode MS" panose="020B0604020202020204" pitchFamily="34" charset="-128"/>
                <a:cs typeface="Arial"/>
              </a:rPr>
              <a:t>, University of Chicago, NBER, and AEI</a:t>
            </a:r>
            <a:br>
              <a:rPr lang="en-US" sz="4500" dirty="0">
                <a:ea typeface="Arial Unicode MS" panose="020B0604020202020204" pitchFamily="34" charset="-128"/>
                <a:cs typeface="Arial"/>
              </a:rPr>
            </a:br>
            <a:r>
              <a:rPr lang="en-US" sz="4500" b="1" dirty="0">
                <a:ea typeface="Arial Unicode MS" panose="020B0604020202020204" pitchFamily="34" charset="-128"/>
                <a:cs typeface="Arial"/>
              </a:rPr>
              <a:t>Nikolas </a:t>
            </a:r>
            <a:r>
              <a:rPr lang="en-US" sz="4500" b="1" dirty="0" err="1">
                <a:ea typeface="Arial Unicode MS" panose="020B0604020202020204" pitchFamily="34" charset="-128"/>
                <a:cs typeface="Arial"/>
              </a:rPr>
              <a:t>Mittag</a:t>
            </a:r>
            <a:r>
              <a:rPr lang="en-US" sz="4500" dirty="0">
                <a:ea typeface="Arial Unicode MS" panose="020B0604020202020204" pitchFamily="34" charset="-128"/>
                <a:cs typeface="Arial"/>
              </a:rPr>
              <a:t>, CERGE-EI</a:t>
            </a:r>
          </a:p>
          <a:p>
            <a:pPr>
              <a:lnSpc>
                <a:spcPct val="170000"/>
              </a:lnSpc>
              <a:spcBef>
                <a:spcPts val="0"/>
              </a:spcBef>
            </a:pPr>
            <a:r>
              <a:rPr lang="en-US" sz="4500" b="1" dirty="0">
                <a:ea typeface="Arial Unicode MS" panose="020B0604020202020204" pitchFamily="34" charset="-128"/>
                <a:cs typeface="Arial"/>
              </a:rPr>
              <a:t>Derek Wu</a:t>
            </a:r>
            <a:r>
              <a:rPr lang="en-US" sz="4500" dirty="0">
                <a:ea typeface="Arial Unicode MS" panose="020B0604020202020204" pitchFamily="34" charset="-128"/>
                <a:cs typeface="Arial"/>
              </a:rPr>
              <a:t>, University of Virginia</a:t>
            </a:r>
            <a:br>
              <a:rPr lang="en-US" dirty="0">
                <a:ea typeface="Arial Unicode MS" panose="020B0604020202020204" pitchFamily="34" charset="-128"/>
                <a:cs typeface="Arial"/>
              </a:rPr>
            </a:br>
            <a:br>
              <a:rPr lang="en-US" dirty="0">
                <a:ea typeface="Arial Unicode MS" panose="020B0604020202020204" pitchFamily="34" charset="-128"/>
                <a:cs typeface="Arial"/>
              </a:rPr>
            </a:br>
            <a:endParaRPr lang="en-US" dirty="0"/>
          </a:p>
        </p:txBody>
      </p:sp>
    </p:spTree>
    <p:extLst>
      <p:ext uri="{BB962C8B-B14F-4D97-AF65-F5344CB8AC3E}">
        <p14:creationId xmlns:p14="http://schemas.microsoft.com/office/powerpoint/2010/main" val="291366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Determinants of Reported and Admin SNAP Receipt in IL and MD: Non-White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10</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extLst>
              <p:ext uri="{D42A27DB-BD31-4B8C-83A1-F6EECF244321}">
                <p14:modId xmlns:p14="http://schemas.microsoft.com/office/powerpoint/2010/main" val="1527760884"/>
              </p:ext>
            </p:extLst>
          </p:nvPr>
        </p:nvGraphicFramePr>
        <p:xfrm>
          <a:off x="796811" y="1405467"/>
          <a:ext cx="7502688" cy="4665133"/>
        </p:xfrm>
        <a:graphic>
          <a:graphicData uri="http://schemas.openxmlformats.org/presentationml/2006/ole">
            <mc:AlternateContent xmlns:mc="http://schemas.openxmlformats.org/markup-compatibility/2006">
              <mc:Choice xmlns:v="urn:schemas-microsoft-com:vml" Requires="v">
                <p:oleObj name="Document" r:id="rId3" imgW="5943600" imgH="3695700" progId="Word.Document.12">
                  <p:embed/>
                </p:oleObj>
              </mc:Choice>
              <mc:Fallback>
                <p:oleObj name="Document" r:id="rId3" imgW="5943600" imgH="3695700"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796811" y="1405467"/>
                        <a:ext cx="7502688" cy="4665133"/>
                      </a:xfrm>
                      <a:prstGeom prst="rect">
                        <a:avLst/>
                      </a:prstGeom>
                    </p:spPr>
                  </p:pic>
                </p:oleObj>
              </mc:Fallback>
            </mc:AlternateContent>
          </a:graphicData>
        </a:graphic>
      </p:graphicFrame>
    </p:spTree>
    <p:extLst>
      <p:ext uri="{BB962C8B-B14F-4D97-AF65-F5344CB8AC3E}">
        <p14:creationId xmlns:p14="http://schemas.microsoft.com/office/powerpoint/2010/main" val="302351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Misreporting of SNAP in Illinois and Maryland: Results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sz="2000" dirty="0">
                <a:ea typeface="Arial Unicode MS" panose="020B0604020202020204" pitchFamily="34" charset="-128"/>
                <a:cs typeface="Arial"/>
              </a:rPr>
              <a:t>Higher rates of false negatives for non-whites, always negative and of substantial magnitude, significant in ACS and SIPP but not CPS </a:t>
            </a:r>
          </a:p>
          <a:p>
            <a:r>
              <a:rPr lang="en-US" sz="2000" dirty="0">
                <a:ea typeface="Arial Unicode MS" panose="020B0604020202020204" pitchFamily="34" charset="-128"/>
                <a:cs typeface="Arial"/>
              </a:rPr>
              <a:t>Also higher rates of false positives for non-whites in 3 of 5 samples, significantly higher in the ACS in Illinois and the SIPP sample which combines the two states	</a:t>
            </a:r>
          </a:p>
          <a:p>
            <a:r>
              <a:rPr lang="en-US" sz="2000" dirty="0">
                <a:ea typeface="Arial Unicode MS" panose="020B0604020202020204" pitchFamily="34" charset="-128"/>
                <a:cs typeface="Arial"/>
              </a:rPr>
              <a:t>Looking at sample of those with income less than twice the poverty line, survey reports indicate that non-whites have lower receipt of SNAP than administrative data indicate (differences significant in 4 of 5 samples)</a:t>
            </a:r>
          </a:p>
          <a:p>
            <a:r>
              <a:rPr lang="en-US" sz="2000" dirty="0">
                <a:ea typeface="Arial Unicode MS" panose="020B0604020202020204" pitchFamily="34" charset="-128"/>
                <a:cs typeface="Arial"/>
              </a:rPr>
              <a:t>Did not set out to examine racial differences in misreporting, but rather race was one of 25 explanatory variables in paper</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11</a:t>
            </a:fld>
            <a:endParaRPr lang="en-US"/>
          </a:p>
        </p:txBody>
      </p:sp>
    </p:spTree>
    <p:extLst>
      <p:ext uri="{BB962C8B-B14F-4D97-AF65-F5344CB8AC3E}">
        <p14:creationId xmlns:p14="http://schemas.microsoft.com/office/powerpoint/2010/main" val="232420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Misreporting of SNAP and TANF+GA</a:t>
            </a:r>
            <a:br>
              <a:rPr lang="en-US" dirty="0"/>
            </a:br>
            <a:r>
              <a:rPr lang="en-US" dirty="0"/>
              <a:t>in New York: Data and Methods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fontScale="92500"/>
          </a:bodyPr>
          <a:lstStyle/>
          <a:p>
            <a:r>
              <a:rPr lang="en-US" dirty="0" err="1">
                <a:ea typeface="Arial Unicode MS" panose="020B0604020202020204" pitchFamily="34" charset="-128"/>
                <a:cs typeface="Arial"/>
              </a:rPr>
              <a:t>Celhay</a:t>
            </a:r>
            <a:r>
              <a:rPr lang="en-US" dirty="0">
                <a:ea typeface="Arial Unicode MS" panose="020B0604020202020204" pitchFamily="34" charset="-128"/>
                <a:cs typeface="Arial"/>
              </a:rPr>
              <a:t>, Meyer, and </a:t>
            </a:r>
            <a:r>
              <a:rPr lang="en-US" dirty="0" err="1">
                <a:ea typeface="Arial Unicode MS" panose="020B0604020202020204" pitchFamily="34" charset="-128"/>
                <a:cs typeface="Arial"/>
              </a:rPr>
              <a:t>Mittag</a:t>
            </a:r>
            <a:r>
              <a:rPr lang="en-US" dirty="0">
                <a:ea typeface="Arial Unicode MS" panose="020B0604020202020204" pitchFamily="34" charset="-128"/>
                <a:cs typeface="Arial"/>
              </a:rPr>
              <a:t> (2023, Working Paper)</a:t>
            </a:r>
            <a:endParaRPr lang="en-US" i="1" dirty="0">
              <a:ea typeface="Arial Unicode MS" panose="020B0604020202020204" pitchFamily="34" charset="-128"/>
              <a:cs typeface="Arial"/>
            </a:endParaRPr>
          </a:p>
          <a:p>
            <a:r>
              <a:rPr lang="en-US" dirty="0">
                <a:ea typeface="Arial Unicode MS" panose="020B0604020202020204" pitchFamily="34" charset="-128"/>
                <a:cs typeface="Arial"/>
              </a:rPr>
              <a:t>Surveys analyzed: 2008-2012 ACS, 2008-2013 CPS, and 2004 and 2008 SIPP Panels (covering Aug 2008-Dec 2012)</a:t>
            </a:r>
          </a:p>
          <a:p>
            <a:r>
              <a:rPr lang="en-US" dirty="0">
                <a:ea typeface="Arial Unicode MS" panose="020B0604020202020204" pitchFamily="34" charset="-128"/>
                <a:cs typeface="Arial"/>
              </a:rPr>
              <a:t>Link surveys to administrative SNAP and TANF+GA records in New York by PIK. Household-level PIK rates are:</a:t>
            </a:r>
          </a:p>
          <a:p>
            <a:pPr lvl="1"/>
            <a:r>
              <a:rPr lang="en-US" sz="1800" dirty="0">
                <a:ea typeface="Arial Unicode MS" panose="020B0604020202020204" pitchFamily="34" charset="-128"/>
                <a:cs typeface="Arial"/>
              </a:rPr>
              <a:t>93% in ACS, 91% in CPS, and 95% in SIPP</a:t>
            </a:r>
          </a:p>
          <a:p>
            <a:r>
              <a:rPr lang="en-US" dirty="0">
                <a:ea typeface="Arial Unicode MS" panose="020B0604020202020204" pitchFamily="34" charset="-128"/>
                <a:cs typeface="Arial"/>
              </a:rPr>
              <a:t>Unit of analysis is household with at least one </a:t>
            </a:r>
            <a:r>
              <a:rPr lang="en-US" dirty="0" err="1">
                <a:ea typeface="Arial Unicode MS" panose="020B0604020202020204" pitchFamily="34" charset="-128"/>
                <a:cs typeface="Arial"/>
              </a:rPr>
              <a:t>PIKed</a:t>
            </a:r>
            <a:r>
              <a:rPr lang="en-US" dirty="0">
                <a:ea typeface="Arial Unicode MS" panose="020B0604020202020204" pitchFamily="34" charset="-128"/>
                <a:cs typeface="Arial"/>
              </a:rPr>
              <a:t> member, and reference periods and program definitions match between admin data and survey data</a:t>
            </a:r>
          </a:p>
          <a:p>
            <a:r>
              <a:rPr lang="en-US" dirty="0">
                <a:ea typeface="Arial Unicode MS" panose="020B0604020202020204" pitchFamily="34" charset="-128"/>
                <a:cs typeface="Arial"/>
              </a:rPr>
              <a:t>Extends prior IL/MD results by looking at a different state (NY), additional programs (TANF + GA), more recent time period (2008-12), and separate non-white groupings (specifically black non-Hispanic and Hispanic)</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12</a:t>
            </a:fld>
            <a:endParaRPr lang="en-US"/>
          </a:p>
        </p:txBody>
      </p:sp>
    </p:spTree>
    <p:extLst>
      <p:ext uri="{BB962C8B-B14F-4D97-AF65-F5344CB8AC3E}">
        <p14:creationId xmlns:p14="http://schemas.microsoft.com/office/powerpoint/2010/main" val="254179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Determinants of False Negatives and Positives in NY: Black/Hispanic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13</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extLst>
              <p:ext uri="{D42A27DB-BD31-4B8C-83A1-F6EECF244321}">
                <p14:modId xmlns:p14="http://schemas.microsoft.com/office/powerpoint/2010/main" val="4028504512"/>
              </p:ext>
            </p:extLst>
          </p:nvPr>
        </p:nvGraphicFramePr>
        <p:xfrm>
          <a:off x="865457" y="1473199"/>
          <a:ext cx="7344937" cy="4504267"/>
        </p:xfrm>
        <a:graphic>
          <a:graphicData uri="http://schemas.openxmlformats.org/presentationml/2006/ole">
            <mc:AlternateContent xmlns:mc="http://schemas.openxmlformats.org/markup-compatibility/2006">
              <mc:Choice xmlns:v="urn:schemas-microsoft-com:vml" Requires="v">
                <p:oleObj name="Document" r:id="rId3" imgW="5943600" imgH="3644900" progId="Word.Document.12">
                  <p:embed/>
                </p:oleObj>
              </mc:Choice>
              <mc:Fallback>
                <p:oleObj name="Document" r:id="rId3" imgW="5943600" imgH="3644900"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865457" y="1473199"/>
                        <a:ext cx="7344937" cy="4504267"/>
                      </a:xfrm>
                      <a:prstGeom prst="rect">
                        <a:avLst/>
                      </a:prstGeom>
                    </p:spPr>
                  </p:pic>
                </p:oleObj>
              </mc:Fallback>
            </mc:AlternateContent>
          </a:graphicData>
        </a:graphic>
      </p:graphicFrame>
    </p:spTree>
    <p:extLst>
      <p:ext uri="{BB962C8B-B14F-4D97-AF65-F5344CB8AC3E}">
        <p14:creationId xmlns:p14="http://schemas.microsoft.com/office/powerpoint/2010/main" val="340301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sz="2800" dirty="0"/>
              <a:t>Determinants of Reported and Admin SNAP and TANF+GA Receipt in NY: Black/Hispanic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14</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extLst>
              <p:ext uri="{D42A27DB-BD31-4B8C-83A1-F6EECF244321}">
                <p14:modId xmlns:p14="http://schemas.microsoft.com/office/powerpoint/2010/main" val="1688976550"/>
              </p:ext>
            </p:extLst>
          </p:nvPr>
        </p:nvGraphicFramePr>
        <p:xfrm>
          <a:off x="1100666" y="1402401"/>
          <a:ext cx="6747933" cy="4815832"/>
        </p:xfrm>
        <a:graphic>
          <a:graphicData uri="http://schemas.openxmlformats.org/presentationml/2006/ole">
            <mc:AlternateContent xmlns:mc="http://schemas.openxmlformats.org/markup-compatibility/2006">
              <mc:Choice xmlns:v="urn:schemas-microsoft-com:vml" Requires="v">
                <p:oleObj name="Document" r:id="rId3" imgW="5943600" imgH="4241800" progId="Word.Document.12">
                  <p:embed/>
                </p:oleObj>
              </mc:Choice>
              <mc:Fallback>
                <p:oleObj name="Document" r:id="rId3" imgW="5943600" imgH="4241800"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1100666" y="1402401"/>
                        <a:ext cx="6747933" cy="4815832"/>
                      </a:xfrm>
                      <a:prstGeom prst="rect">
                        <a:avLst/>
                      </a:prstGeom>
                    </p:spPr>
                  </p:pic>
                </p:oleObj>
              </mc:Fallback>
            </mc:AlternateContent>
          </a:graphicData>
        </a:graphic>
      </p:graphicFrame>
    </p:spTree>
    <p:extLst>
      <p:ext uri="{BB962C8B-B14F-4D97-AF65-F5344CB8AC3E}">
        <p14:creationId xmlns:p14="http://schemas.microsoft.com/office/powerpoint/2010/main" val="1918245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Misreporting of SNAP and TANF+GA</a:t>
            </a:r>
            <a:br>
              <a:rPr lang="en-US" dirty="0"/>
            </a:br>
            <a:r>
              <a:rPr lang="en-US" dirty="0"/>
              <a:t>in New York: Results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sz="2000" dirty="0">
                <a:ea typeface="Arial Unicode MS" panose="020B0604020202020204" pitchFamily="34" charset="-128"/>
                <a:cs typeface="Arial"/>
              </a:rPr>
              <a:t>Continues to find strong evidence of higher false positives and higher false negative rates for black non-Hispanic individuals (relative to white individuals)</a:t>
            </a:r>
          </a:p>
          <a:p>
            <a:pPr lvl="1"/>
            <a:r>
              <a:rPr lang="en-US" sz="1600" dirty="0">
                <a:ea typeface="Arial Unicode MS" panose="020B0604020202020204" pitchFamily="34" charset="-128"/>
                <a:cs typeface="Arial"/>
              </a:rPr>
              <a:t>Differences persist across all three surveys and both programs </a:t>
            </a:r>
          </a:p>
          <a:p>
            <a:r>
              <a:rPr lang="en-US" sz="2000" dirty="0">
                <a:ea typeface="Arial Unicode MS" panose="020B0604020202020204" pitchFamily="34" charset="-128"/>
                <a:cs typeface="Arial"/>
              </a:rPr>
              <a:t>Additionally analyzes Hispanic individuals, documenting the same pattern of higher false positive and false negative rates</a:t>
            </a:r>
          </a:p>
          <a:p>
            <a:pPr lvl="1"/>
            <a:r>
              <a:rPr lang="en-US" sz="1600" dirty="0">
                <a:ea typeface="Arial Unicode MS" panose="020B0604020202020204" pitchFamily="34" charset="-128"/>
                <a:cs typeface="Arial"/>
              </a:rPr>
              <a:t>For SNAP, differences similar across all three surveys</a:t>
            </a:r>
          </a:p>
          <a:p>
            <a:pPr lvl="1"/>
            <a:r>
              <a:rPr lang="en-US" sz="1600" dirty="0">
                <a:ea typeface="Arial Unicode MS" panose="020B0604020202020204" pitchFamily="34" charset="-128"/>
                <a:cs typeface="Arial"/>
              </a:rPr>
              <a:t>For TANF+GA, false negatives are higher, but false positives lower</a:t>
            </a:r>
          </a:p>
          <a:p>
            <a:r>
              <a:rPr lang="en-US" sz="2000" dirty="0">
                <a:ea typeface="Arial Unicode MS" panose="020B0604020202020204" pitchFamily="34" charset="-128"/>
                <a:cs typeface="Arial"/>
              </a:rPr>
              <a:t>Also finds higher receipt rates for both groups in survey than whites – but the differences are even larger when using administrative measures of receipt (always significantly so)	</a:t>
            </a:r>
            <a:endParaRPr lang="en-US" sz="1600" dirty="0">
              <a:ea typeface="Arial Unicode MS" panose="020B0604020202020204" pitchFamily="34" charset="-128"/>
              <a:cs typeface="Arial"/>
            </a:endParaRPr>
          </a:p>
          <a:p>
            <a:r>
              <a:rPr lang="en-US" sz="2000" dirty="0">
                <a:ea typeface="Arial Unicode MS" panose="020B0604020202020204" pitchFamily="34" charset="-128"/>
                <a:cs typeface="Arial"/>
              </a:rPr>
              <a:t>Taken together, strong patterns so far across three states (IL, MD, NY), two programs (SNAP and TANF/GA), and multiple time periods (spanning 2001-2012) that biases in survey reports are larger for non-white (particularly black and Hispanic) individuals </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15</a:t>
            </a:fld>
            <a:endParaRPr lang="en-US"/>
          </a:p>
        </p:txBody>
      </p:sp>
    </p:spTree>
    <p:extLst>
      <p:ext uri="{BB962C8B-B14F-4D97-AF65-F5344CB8AC3E}">
        <p14:creationId xmlns:p14="http://schemas.microsoft.com/office/powerpoint/2010/main" val="175495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Misreporting of SNAP and TANF+GA: Results from Other Papers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sz="2000" dirty="0">
                <a:ea typeface="Arial Unicode MS" panose="020B0604020202020204" pitchFamily="34" charset="-128"/>
                <a:cs typeface="Arial"/>
              </a:rPr>
              <a:t>Several additional papers use linked data to examine misreporting of SNAP, its consequences, and potential solutions</a:t>
            </a:r>
          </a:p>
          <a:p>
            <a:r>
              <a:rPr lang="en-US" sz="2000" dirty="0">
                <a:ea typeface="Arial Unicode MS" panose="020B0604020202020204" pitchFamily="34" charset="-128"/>
                <a:cs typeface="Arial"/>
              </a:rPr>
              <a:t>To our knowledge, none of these papers discusses results by race</a:t>
            </a:r>
          </a:p>
          <a:p>
            <a:r>
              <a:rPr lang="en-US" sz="2000" dirty="0">
                <a:ea typeface="Arial Unicode MS" panose="020B0604020202020204" pitchFamily="34" charset="-128"/>
                <a:cs typeface="Arial"/>
              </a:rPr>
              <a:t>Yet some papers contain statistics by race that support the patterns of increased error rates and strong biases we document above:</a:t>
            </a:r>
          </a:p>
          <a:p>
            <a:pPr lvl="1"/>
            <a:r>
              <a:rPr lang="en-US" sz="1600" dirty="0">
                <a:ea typeface="Arial Unicode MS" panose="020B0604020202020204" pitchFamily="34" charset="-128"/>
                <a:cs typeface="Arial"/>
              </a:rPr>
              <a:t>False negatives are higher for Blacks: </a:t>
            </a:r>
            <a:r>
              <a:rPr lang="nb-NO" sz="1600" dirty="0">
                <a:ea typeface="Arial Unicode MS" panose="020B0604020202020204" pitchFamily="34" charset="-128"/>
                <a:cs typeface="Arial"/>
              </a:rPr>
              <a:t>Fox, Heggeness, Pacas, Stevens, 2017</a:t>
            </a:r>
            <a:endParaRPr lang="en-US" sz="1600" dirty="0">
              <a:ea typeface="Arial Unicode MS" panose="020B0604020202020204" pitchFamily="34" charset="-128"/>
              <a:cs typeface="Arial"/>
            </a:endParaRPr>
          </a:p>
          <a:p>
            <a:pPr lvl="1"/>
            <a:r>
              <a:rPr lang="en-US" sz="1600" dirty="0">
                <a:ea typeface="Arial Unicode MS" panose="020B0604020202020204" pitchFamily="34" charset="-128"/>
                <a:cs typeface="Arial"/>
              </a:rPr>
              <a:t>Bias in receipt rates appears larger for Blacks and Hispanics than for other groups: </a:t>
            </a:r>
            <a:r>
              <a:rPr lang="nb-NO" sz="1600" dirty="0">
                <a:ea typeface="Arial Unicode MS" panose="020B0604020202020204" pitchFamily="34" charset="-128"/>
                <a:cs typeface="Arial"/>
              </a:rPr>
              <a:t>Fox, Heggeness, Pacas, Stevens, 2017; </a:t>
            </a:r>
            <a:r>
              <a:rPr lang="en-US" sz="1600" dirty="0">
                <a:ea typeface="Arial Unicode MS" panose="020B0604020202020204" pitchFamily="34" charset="-128"/>
                <a:cs typeface="Arial"/>
              </a:rPr>
              <a:t>Fox, Shantz 2018</a:t>
            </a:r>
          </a:p>
          <a:p>
            <a:pPr lvl="1"/>
            <a:r>
              <a:rPr lang="en-US" sz="1600" dirty="0">
                <a:ea typeface="Arial Unicode MS" panose="020B0604020202020204" pitchFamily="34" charset="-128"/>
                <a:cs typeface="Arial"/>
              </a:rPr>
              <a:t>Error in average amounts reported by true recipients are small overall, but tend to be larger for minorities: </a:t>
            </a:r>
            <a:r>
              <a:rPr lang="nb-NO" sz="1600" dirty="0">
                <a:ea typeface="Arial Unicode MS" panose="020B0604020202020204" pitchFamily="34" charset="-128"/>
                <a:cs typeface="Arial"/>
              </a:rPr>
              <a:t>Fox, Heggeness, Pacas, Stevens, 2017; </a:t>
            </a:r>
            <a:r>
              <a:rPr lang="en-US" sz="1600" dirty="0">
                <a:ea typeface="Arial Unicode MS" panose="020B0604020202020204" pitchFamily="34" charset="-128"/>
                <a:cs typeface="Arial"/>
              </a:rPr>
              <a:t>Fox, Shantz 2018</a:t>
            </a:r>
          </a:p>
          <a:p>
            <a:pPr lvl="1"/>
            <a:r>
              <a:rPr lang="en-US" sz="1600" dirty="0">
                <a:ea typeface="Arial Unicode MS" panose="020B0604020202020204" pitchFamily="34" charset="-128"/>
                <a:cs typeface="Arial"/>
              </a:rPr>
              <a:t>Bias in measures of poverty larger for Blacks and Hispanics than for other groups: </a:t>
            </a:r>
            <a:r>
              <a:rPr lang="nb-NO" sz="1600" dirty="0">
                <a:ea typeface="Arial Unicode MS" panose="020B0604020202020204" pitchFamily="34" charset="-128"/>
                <a:cs typeface="Arial"/>
              </a:rPr>
              <a:t>Fox, Heggeness, Pacas, Stevens 2017; </a:t>
            </a:r>
            <a:r>
              <a:rPr lang="en-US" sz="1600" dirty="0">
                <a:ea typeface="Arial Unicode MS" panose="020B0604020202020204" pitchFamily="34" charset="-128"/>
                <a:cs typeface="Arial"/>
              </a:rPr>
              <a:t>Stevens, Fox, </a:t>
            </a:r>
            <a:r>
              <a:rPr lang="en-US" sz="1600" dirty="0" err="1">
                <a:ea typeface="Arial Unicode MS" panose="020B0604020202020204" pitchFamily="34" charset="-128"/>
                <a:cs typeface="Arial"/>
              </a:rPr>
              <a:t>Heggeness</a:t>
            </a:r>
            <a:r>
              <a:rPr lang="en-US" sz="1600" dirty="0">
                <a:ea typeface="Arial Unicode MS" panose="020B0604020202020204" pitchFamily="34" charset="-128"/>
                <a:cs typeface="Arial"/>
              </a:rPr>
              <a:t> 2018; </a:t>
            </a:r>
            <a:r>
              <a:rPr lang="en-US" sz="1600" dirty="0" err="1">
                <a:ea typeface="Arial Unicode MS" panose="020B0604020202020204" pitchFamily="34" charset="-128"/>
                <a:cs typeface="Arial"/>
              </a:rPr>
              <a:t>Rothbaum</a:t>
            </a:r>
            <a:r>
              <a:rPr lang="en-US" sz="1600" dirty="0">
                <a:ea typeface="Arial Unicode MS" panose="020B0604020202020204" pitchFamily="34" charset="-128"/>
                <a:cs typeface="Arial"/>
              </a:rPr>
              <a:t>, Fox, Shantz 2021 (Hispanic only)</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16</a:t>
            </a:fld>
            <a:endParaRPr lang="en-US"/>
          </a:p>
        </p:txBody>
      </p:sp>
    </p:spTree>
    <p:extLst>
      <p:ext uri="{BB962C8B-B14F-4D97-AF65-F5344CB8AC3E}">
        <p14:creationId xmlns:p14="http://schemas.microsoft.com/office/powerpoint/2010/main" val="65988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Poverty Reduction When Correcting SNAP (Stevens, Fox, and </a:t>
            </a:r>
            <a:r>
              <a:rPr lang="en-US" dirty="0" err="1"/>
              <a:t>Heggeness</a:t>
            </a:r>
            <a:r>
              <a:rPr lang="en-US" dirty="0"/>
              <a:t> 2018)</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a:xfrm>
            <a:off x="628650" y="5531228"/>
            <a:ext cx="7886700" cy="645737"/>
          </a:xfrm>
        </p:spPr>
        <p:txBody>
          <a:bodyPr>
            <a:normAutofit fontScale="85000" lnSpcReduction="10000"/>
          </a:bodyPr>
          <a:lstStyle/>
          <a:p>
            <a:pPr marL="0" indent="0">
              <a:buNone/>
            </a:pPr>
            <a:r>
              <a:rPr lang="en-US" sz="1600" dirty="0">
                <a:ea typeface="Arial Unicode MS" panose="020B0604020202020204" pitchFamily="34" charset="-128"/>
                <a:cs typeface="Arial"/>
              </a:rPr>
              <a:t>Source: Calculated from numbers in Table 5 of Stevens, Fox, </a:t>
            </a:r>
            <a:r>
              <a:rPr lang="en-US" sz="1600" dirty="0" err="1">
                <a:ea typeface="Arial Unicode MS" panose="020B0604020202020204" pitchFamily="34" charset="-128"/>
                <a:cs typeface="Arial"/>
              </a:rPr>
              <a:t>Heggeness</a:t>
            </a:r>
            <a:r>
              <a:rPr lang="en-US" sz="1600" dirty="0">
                <a:ea typeface="Arial Unicode MS" panose="020B0604020202020204" pitchFamily="34" charset="-128"/>
                <a:cs typeface="Arial"/>
              </a:rPr>
              <a:t> 2018, which are based on CPS ASEC linked to state SNAP administrative records from Illinois, Maryland, Oregon, and Virginia for calendar years 2009-2015. Percent of Survey may be slightly affected by rounding in the table.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17</a:t>
            </a:fld>
            <a:endParaRPr lang="en-US"/>
          </a:p>
        </p:txBody>
      </p:sp>
      <p:graphicFrame>
        <p:nvGraphicFramePr>
          <p:cNvPr id="5" name="Chart 4">
            <a:extLst>
              <a:ext uri="{FF2B5EF4-FFF2-40B4-BE49-F238E27FC236}">
                <a16:creationId xmlns:a16="http://schemas.microsoft.com/office/drawing/2014/main" id="{38532CA9-6A4C-34A2-950F-721C6E6C091B}"/>
              </a:ext>
            </a:extLst>
          </p:cNvPr>
          <p:cNvGraphicFramePr>
            <a:graphicFrameLocks/>
          </p:cNvGraphicFramePr>
          <p:nvPr>
            <p:extLst>
              <p:ext uri="{D42A27DB-BD31-4B8C-83A1-F6EECF244321}">
                <p14:modId xmlns:p14="http://schemas.microsoft.com/office/powerpoint/2010/main" val="1900428704"/>
              </p:ext>
            </p:extLst>
          </p:nvPr>
        </p:nvGraphicFramePr>
        <p:xfrm>
          <a:off x="1159727" y="1504952"/>
          <a:ext cx="6880302" cy="3846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46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EC5-A08D-2B42-AFE2-1B6E08DB63DA}"/>
              </a:ext>
            </a:extLst>
          </p:cNvPr>
          <p:cNvSpPr>
            <a:spLocks noGrp="1"/>
          </p:cNvSpPr>
          <p:nvPr>
            <p:ph type="title"/>
          </p:nvPr>
        </p:nvSpPr>
        <p:spPr/>
        <p:txBody>
          <a:bodyPr/>
          <a:lstStyle/>
          <a:p>
            <a:r>
              <a:rPr lang="en-US" dirty="0">
                <a:solidFill>
                  <a:schemeClr val="tx1">
                    <a:lumMod val="75000"/>
                    <a:lumOff val="25000"/>
                  </a:schemeClr>
                </a:solidFill>
                <a:ea typeface="ＭＳ Ｐゴシック" panose="020B0600070205080204" pitchFamily="34" charset="-128"/>
              </a:rPr>
              <a:t>Misreporting of Survey UI</a:t>
            </a:r>
            <a:endParaRPr lang="en-US"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D98491C1-71FC-EA4E-B338-1B01DA8F7DCD}"/>
              </a:ext>
            </a:extLst>
          </p:cNvPr>
          <p:cNvSpPr>
            <a:spLocks noGrp="1"/>
          </p:cNvSpPr>
          <p:nvPr>
            <p:ph type="sldNum" sz="quarter" idx="12"/>
          </p:nvPr>
        </p:nvSpPr>
        <p:spPr/>
        <p:txBody>
          <a:bodyPr/>
          <a:lstStyle/>
          <a:p>
            <a:fld id="{4E500727-ADA8-4793-93A3-A3C1E74ECD86}" type="slidenum">
              <a:rPr lang="en-US" smtClean="0"/>
              <a:t>18</a:t>
            </a:fld>
            <a:endParaRPr lang="en-US"/>
          </a:p>
        </p:txBody>
      </p:sp>
    </p:spTree>
    <p:extLst>
      <p:ext uri="{BB962C8B-B14F-4D97-AF65-F5344CB8AC3E}">
        <p14:creationId xmlns:p14="http://schemas.microsoft.com/office/powerpoint/2010/main" val="329270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400" dirty="0">
                <a:ea typeface="ＭＳ Ｐゴシック" panose="020B0600070205080204" pitchFamily="34" charset="-128"/>
              </a:rPr>
              <a:t>Background on Unemployment Insurance Receipt </a:t>
            </a:r>
            <a:endParaRPr lang="en-US" sz="3400" dirty="0"/>
          </a:p>
        </p:txBody>
      </p:sp>
      <p:sp>
        <p:nvSpPr>
          <p:cNvPr id="7171" name="Rectangle 3"/>
          <p:cNvSpPr>
            <a:spLocks noGrp="1" noChangeArrowheads="1"/>
          </p:cNvSpPr>
          <p:nvPr>
            <p:ph idx="1"/>
          </p:nvPr>
        </p:nvSpPr>
        <p:spPr/>
        <p:txBody>
          <a:bodyPr>
            <a:normAutofit/>
          </a:bodyPr>
          <a:lstStyle/>
          <a:p>
            <a:r>
              <a:rPr lang="en-US" dirty="0">
                <a:ea typeface="Arial Unicode MS" panose="020B0604020202020204" pitchFamily="34" charset="-128"/>
                <a:cs typeface="Arial"/>
              </a:rPr>
              <a:t>Unemployment Insurance (UI) is a key component of the safety net </a:t>
            </a:r>
          </a:p>
          <a:p>
            <a:pPr lvl="1"/>
            <a:r>
              <a:rPr lang="en-US" dirty="0">
                <a:ea typeface="Arial Unicode MS" panose="020B0604020202020204" pitchFamily="34" charset="-128"/>
                <a:cs typeface="Arial"/>
              </a:rPr>
              <a:t>Countercyclical nature of the program makes it particularly important during economic downturns</a:t>
            </a:r>
          </a:p>
          <a:p>
            <a:pPr lvl="1"/>
            <a:r>
              <a:rPr lang="en-US" dirty="0">
                <a:ea typeface="Arial Unicode MS" panose="020B0604020202020204" pitchFamily="34" charset="-128"/>
                <a:cs typeface="Arial"/>
              </a:rPr>
              <a:t>During 2020, a record $581 billion of UI was paid out under pandemic-induced program expansions </a:t>
            </a:r>
          </a:p>
          <a:p>
            <a:r>
              <a:rPr lang="en-US" dirty="0"/>
              <a:t>Recent studies have sought to document disparities in UI receipt across subgroups</a:t>
            </a:r>
          </a:p>
          <a:p>
            <a:pPr lvl="1"/>
            <a:r>
              <a:rPr lang="en-US" dirty="0">
                <a:effectLst/>
                <a:ea typeface="Calibri" panose="020F0502020204030204" pitchFamily="34" charset="0"/>
              </a:rPr>
              <a:t>Gould-Werth </a:t>
            </a:r>
            <a:r>
              <a:rPr lang="en-US" dirty="0">
                <a:ea typeface="Calibri" panose="020F0502020204030204" pitchFamily="34" charset="0"/>
              </a:rPr>
              <a:t>&amp;</a:t>
            </a:r>
            <a:r>
              <a:rPr lang="en-US" dirty="0">
                <a:effectLst/>
                <a:ea typeface="Calibri" panose="020F0502020204030204" pitchFamily="34" charset="0"/>
              </a:rPr>
              <a:t> Shaefer (2012), Nichols </a:t>
            </a:r>
            <a:r>
              <a:rPr lang="en-US" dirty="0">
                <a:ea typeface="Calibri" panose="020F0502020204030204" pitchFamily="34" charset="0"/>
              </a:rPr>
              <a:t>&amp;</a:t>
            </a:r>
            <a:r>
              <a:rPr lang="en-US" dirty="0">
                <a:effectLst/>
                <a:ea typeface="Calibri" panose="020F0502020204030204" pitchFamily="34" charset="0"/>
              </a:rPr>
              <a:t> Simms (2012), </a:t>
            </a:r>
            <a:r>
              <a:rPr lang="en-US" dirty="0" err="1">
                <a:effectLst/>
                <a:ea typeface="Calibri" panose="020F0502020204030204" pitchFamily="34" charset="0"/>
              </a:rPr>
              <a:t>Bitler</a:t>
            </a:r>
            <a:r>
              <a:rPr lang="en-US" dirty="0">
                <a:effectLst/>
                <a:ea typeface="Calibri" panose="020F0502020204030204" pitchFamily="34" charset="0"/>
              </a:rPr>
              <a:t>, </a:t>
            </a:r>
            <a:r>
              <a:rPr lang="en-US" dirty="0" err="1">
                <a:effectLst/>
                <a:ea typeface="Calibri" panose="020F0502020204030204" pitchFamily="34" charset="0"/>
              </a:rPr>
              <a:t>Hoynes</a:t>
            </a:r>
            <a:r>
              <a:rPr lang="en-US" dirty="0">
                <a:effectLst/>
                <a:ea typeface="Calibri" panose="020F0502020204030204" pitchFamily="34" charset="0"/>
              </a:rPr>
              <a:t>, &amp; </a:t>
            </a:r>
            <a:r>
              <a:rPr lang="en-US" dirty="0" err="1">
                <a:effectLst/>
                <a:ea typeface="Calibri" panose="020F0502020204030204" pitchFamily="34" charset="0"/>
              </a:rPr>
              <a:t>Schanzenbach</a:t>
            </a:r>
            <a:r>
              <a:rPr lang="en-US" dirty="0">
                <a:effectLst/>
                <a:ea typeface="Calibri" panose="020F0502020204030204" pitchFamily="34" charset="0"/>
              </a:rPr>
              <a:t> (2021), Forsythe </a:t>
            </a:r>
            <a:r>
              <a:rPr lang="en-US" dirty="0">
                <a:ea typeface="Calibri" panose="020F0502020204030204" pitchFamily="34" charset="0"/>
              </a:rPr>
              <a:t>&amp;</a:t>
            </a:r>
            <a:r>
              <a:rPr lang="en-US" dirty="0">
                <a:effectLst/>
                <a:ea typeface="Calibri" panose="020F0502020204030204" pitchFamily="34" charset="0"/>
              </a:rPr>
              <a:t> Yang (2021), Kuka </a:t>
            </a:r>
            <a:r>
              <a:rPr lang="en-US" dirty="0">
                <a:ea typeface="Calibri" panose="020F0502020204030204" pitchFamily="34" charset="0"/>
              </a:rPr>
              <a:t>&amp;</a:t>
            </a:r>
            <a:r>
              <a:rPr lang="en-US" dirty="0">
                <a:effectLst/>
                <a:ea typeface="Calibri" panose="020F0502020204030204" pitchFamily="34" charset="0"/>
              </a:rPr>
              <a:t> Stuart (2021), Skandalis, Marinescu, </a:t>
            </a:r>
            <a:r>
              <a:rPr lang="en-US" dirty="0">
                <a:ea typeface="Calibri" panose="020F0502020204030204" pitchFamily="34" charset="0"/>
              </a:rPr>
              <a:t>&amp;</a:t>
            </a:r>
            <a:r>
              <a:rPr lang="en-US" dirty="0">
                <a:effectLst/>
                <a:ea typeface="Calibri" panose="020F0502020204030204" pitchFamily="34" charset="0"/>
              </a:rPr>
              <a:t> </a:t>
            </a:r>
            <a:r>
              <a:rPr lang="en-US" dirty="0" err="1">
                <a:effectLst/>
                <a:ea typeface="Calibri" panose="020F0502020204030204" pitchFamily="34" charset="0"/>
              </a:rPr>
              <a:t>Massenkoff</a:t>
            </a:r>
            <a:r>
              <a:rPr lang="en-US" dirty="0">
                <a:effectLst/>
                <a:ea typeface="Calibri" panose="020F0502020204030204" pitchFamily="34" charset="0"/>
              </a:rPr>
              <a:t> (2022)</a:t>
            </a:r>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19</a:t>
            </a:fld>
            <a:endParaRPr lang="en-US" altLang="en-US" dirty="0"/>
          </a:p>
        </p:txBody>
      </p:sp>
    </p:spTree>
    <p:extLst>
      <p:ext uri="{BB962C8B-B14F-4D97-AF65-F5344CB8AC3E}">
        <p14:creationId xmlns:p14="http://schemas.microsoft.com/office/powerpoint/2010/main" val="331843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400" dirty="0">
                <a:ea typeface="ＭＳ Ｐゴシック" panose="020B0600070205080204" pitchFamily="34" charset="-128"/>
              </a:rPr>
              <a:t>Many Literatures Depend on Program Receipt Differences by Race and Ethnicity</a:t>
            </a:r>
            <a:endParaRPr lang="en-US" sz="3400" dirty="0"/>
          </a:p>
        </p:txBody>
      </p:sp>
      <p:sp>
        <p:nvSpPr>
          <p:cNvPr id="7171" name="Rectangle 3"/>
          <p:cNvSpPr>
            <a:spLocks noGrp="1" noChangeArrowheads="1"/>
          </p:cNvSpPr>
          <p:nvPr>
            <p:ph idx="1"/>
          </p:nvPr>
        </p:nvSpPr>
        <p:spPr>
          <a:xfrm>
            <a:off x="528066" y="1411897"/>
            <a:ext cx="7886700" cy="4673628"/>
          </a:xfrm>
        </p:spPr>
        <p:txBody>
          <a:bodyPr>
            <a:normAutofit fontScale="92500" lnSpcReduction="10000"/>
          </a:bodyPr>
          <a:lstStyle/>
          <a:p>
            <a:r>
              <a:rPr lang="en-US" dirty="0">
                <a:ea typeface="Arial Unicode MS" panose="020B0604020202020204" pitchFamily="34" charset="-128"/>
                <a:cs typeface="Arial"/>
              </a:rPr>
              <a:t>Large literatures depend on accurate survey data on receipt of social insurance and welfare programs by race and ethnicity</a:t>
            </a:r>
          </a:p>
          <a:p>
            <a:r>
              <a:rPr lang="en-US" dirty="0">
                <a:ea typeface="Arial Unicode MS" panose="020B0604020202020204" pitchFamily="34" charset="-128"/>
                <a:cs typeface="Arial"/>
              </a:rPr>
              <a:t>Research using survey data has found important differences by race and ethnicity in program receipt </a:t>
            </a:r>
          </a:p>
          <a:p>
            <a:pPr lvl="1"/>
            <a:r>
              <a:rPr lang="en-US" dirty="0">
                <a:ea typeface="Arial Unicode MS" panose="020B0604020202020204" pitchFamily="34" charset="-128"/>
                <a:cs typeface="Arial"/>
              </a:rPr>
              <a:t>One group of these papers emphasizes lower receipt of transfers by Black or Hispanic individuals, suggesting that state laws or their administration has led to disparate access to these programs (Gould-Werth and Shaefer 2012; Kuka and Stuart 2021; Forsythe and Yang 2021; U.S. GAO 2022) </a:t>
            </a:r>
          </a:p>
          <a:p>
            <a:pPr lvl="1"/>
            <a:r>
              <a:rPr lang="en-US" dirty="0">
                <a:ea typeface="Arial Unicode MS" panose="020B0604020202020204" pitchFamily="34" charset="-128"/>
                <a:cs typeface="Arial"/>
              </a:rPr>
              <a:t>A second group of papers examines whether Black or Hispanic individuals are overrepresented among program recipients, focusing mostly on means-tested transfers (Moffitt and Gottschalk 2001) </a:t>
            </a:r>
          </a:p>
          <a:p>
            <a:r>
              <a:rPr lang="en-US" dirty="0">
                <a:ea typeface="Arial Unicode MS" panose="020B0604020202020204" pitchFamily="34" charset="-128"/>
                <a:cs typeface="Arial"/>
              </a:rPr>
              <a:t>Other papers have emphasized racial and ethnic differences in measures of poverty and material well-being (Burkhauser et al. 2022; U.S. Census Bureau 2022).</a:t>
            </a: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2</a:t>
            </a:fld>
            <a:endParaRPr lang="en-US" altLang="en-US" dirty="0"/>
          </a:p>
        </p:txBody>
      </p:sp>
    </p:spTree>
    <p:extLst>
      <p:ext uri="{BB962C8B-B14F-4D97-AF65-F5344CB8AC3E}">
        <p14:creationId xmlns:p14="http://schemas.microsoft.com/office/powerpoint/2010/main" val="113500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Misreporting of UI: Data and Methods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a:xfrm>
            <a:off x="628650" y="1503337"/>
            <a:ext cx="8025020" cy="4673628"/>
          </a:xfrm>
        </p:spPr>
        <p:txBody>
          <a:bodyPr>
            <a:normAutofit fontScale="92500" lnSpcReduction="10000"/>
          </a:bodyPr>
          <a:lstStyle/>
          <a:p>
            <a:r>
              <a:rPr lang="en-US" sz="1800" dirty="0">
                <a:ea typeface="Arial Unicode MS" panose="020B0604020202020204" pitchFamily="34" charset="-128"/>
                <a:cs typeface="Arial"/>
              </a:rPr>
              <a:t>Meyer, Wu, </a:t>
            </a:r>
            <a:r>
              <a:rPr lang="en-US" sz="1800" dirty="0" err="1">
                <a:ea typeface="Arial Unicode MS" panose="020B0604020202020204" pitchFamily="34" charset="-128"/>
                <a:cs typeface="Arial"/>
              </a:rPr>
              <a:t>Stadnicki</a:t>
            </a:r>
            <a:r>
              <a:rPr lang="en-US" sz="1800" dirty="0">
                <a:ea typeface="Arial Unicode MS" panose="020B0604020202020204" pitchFamily="34" charset="-128"/>
                <a:cs typeface="Arial"/>
              </a:rPr>
              <a:t>, and </a:t>
            </a:r>
            <a:r>
              <a:rPr lang="en-US" sz="1800" dirty="0" err="1">
                <a:ea typeface="Arial Unicode MS" panose="020B0604020202020204" pitchFamily="34" charset="-128"/>
                <a:cs typeface="Arial"/>
              </a:rPr>
              <a:t>Langetieg</a:t>
            </a:r>
            <a:r>
              <a:rPr lang="en-US" sz="1800" dirty="0">
                <a:ea typeface="Arial Unicode MS" panose="020B0604020202020204" pitchFamily="34" charset="-128"/>
                <a:cs typeface="Arial"/>
              </a:rPr>
              <a:t> (2023, Working Paper)</a:t>
            </a:r>
            <a:endParaRPr lang="en-US" sz="1800" dirty="0"/>
          </a:p>
          <a:p>
            <a:r>
              <a:rPr lang="en-US" sz="1800" dirty="0"/>
              <a:t>We obtain administrative UI receipt information from Form 1099-G  </a:t>
            </a:r>
          </a:p>
          <a:p>
            <a:pPr lvl="1"/>
            <a:r>
              <a:rPr lang="en-US" sz="1600" dirty="0"/>
              <a:t>Use IRS Form W-2 to help calculate UI eligibility </a:t>
            </a:r>
          </a:p>
          <a:p>
            <a:r>
              <a:rPr lang="en-US" sz="1800" dirty="0"/>
              <a:t>Link admin records to 2010 data from two Census surveys (2011 CPS ASEC and 2008 SIPP Panel)</a:t>
            </a:r>
          </a:p>
          <a:p>
            <a:pPr lvl="1"/>
            <a:r>
              <a:rPr lang="en-US" sz="1600" dirty="0"/>
              <a:t>Both surveys ask respondents about UI receipt and amounts</a:t>
            </a:r>
          </a:p>
          <a:p>
            <a:pPr lvl="1"/>
            <a:r>
              <a:rPr lang="en-US" sz="1600" dirty="0"/>
              <a:t>Default reference period for CPS is calendar year; we combine information across multiple waves of the SIPP to construct calendar year receipt </a:t>
            </a:r>
          </a:p>
          <a:p>
            <a:pPr lvl="1"/>
            <a:r>
              <a:rPr lang="en-US" sz="1600" dirty="0"/>
              <a:t>Both surveys ask about unemployment, allowing comparison to admin data</a:t>
            </a:r>
          </a:p>
          <a:p>
            <a:r>
              <a:rPr lang="en-US" sz="1800" dirty="0"/>
              <a:t>Link records using Protected Identification Keys (PIKs) at individual level</a:t>
            </a:r>
          </a:p>
          <a:p>
            <a:pPr lvl="1"/>
            <a:r>
              <a:rPr lang="en-US" sz="1600" dirty="0"/>
              <a:t>CPS sample consists of individuals who have PIKs and are not whole imputed; SIPP sample consist of individuals who have PIKs</a:t>
            </a:r>
          </a:p>
          <a:p>
            <a:pPr lvl="1"/>
            <a:r>
              <a:rPr lang="en-US" sz="1600" dirty="0"/>
              <a:t>Re-weight to account for non-random missing PIKs (&amp; whole imputes in CPS); Just under 90 percent of individuals </a:t>
            </a:r>
            <a:r>
              <a:rPr lang="en-US" sz="1600" dirty="0" err="1"/>
              <a:t>PIKed</a:t>
            </a:r>
            <a:endParaRPr lang="en-US" sz="1600" dirty="0"/>
          </a:p>
          <a:p>
            <a:r>
              <a:rPr lang="en-US" sz="1800" dirty="0"/>
              <a:t>Focus on reference year 2010, during the height of the Great Recession </a:t>
            </a:r>
          </a:p>
          <a:p>
            <a:pPr lvl="1"/>
            <a:r>
              <a:rPr lang="en-US" sz="1600" dirty="0"/>
              <a:t>Year with highest amount of benefits paid prior to pandemic </a:t>
            </a:r>
          </a:p>
          <a:p>
            <a:pPr lvl="1"/>
            <a:r>
              <a:rPr lang="en-US" sz="1600" dirty="0"/>
              <a:t>Time when UI benefits were particularly important </a:t>
            </a:r>
          </a:p>
          <a:p>
            <a:endParaRPr lang="en-US" sz="1800" dirty="0"/>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a:xfrm>
            <a:off x="6231706" y="6356353"/>
            <a:ext cx="2057400" cy="365125"/>
          </a:xfrm>
        </p:spPr>
        <p:txBody>
          <a:bodyPr/>
          <a:lstStyle/>
          <a:p>
            <a:fld id="{4E500727-ADA8-4793-93A3-A3C1E74ECD86}" type="slidenum">
              <a:rPr lang="en-US" smtClean="0"/>
              <a:pPr/>
              <a:t>20</a:t>
            </a:fld>
            <a:endParaRPr lang="en-US"/>
          </a:p>
        </p:txBody>
      </p:sp>
    </p:spTree>
    <p:extLst>
      <p:ext uri="{BB962C8B-B14F-4D97-AF65-F5344CB8AC3E}">
        <p14:creationId xmlns:p14="http://schemas.microsoft.com/office/powerpoint/2010/main" val="244415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sz="3000" dirty="0"/>
              <a:t>False Positive and False Negative Misreporting Rates (%) by Race/Ethnicity, CPS and SIPP</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21</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extLst>
              <p:ext uri="{D42A27DB-BD31-4B8C-83A1-F6EECF244321}">
                <p14:modId xmlns:p14="http://schemas.microsoft.com/office/powerpoint/2010/main" val="2481656793"/>
              </p:ext>
            </p:extLst>
          </p:nvPr>
        </p:nvGraphicFramePr>
        <p:xfrm>
          <a:off x="573088" y="1768475"/>
          <a:ext cx="7899400" cy="2903538"/>
        </p:xfrm>
        <a:graphic>
          <a:graphicData uri="http://schemas.openxmlformats.org/presentationml/2006/ole">
            <mc:AlternateContent xmlns:mc="http://schemas.openxmlformats.org/markup-compatibility/2006">
              <mc:Choice xmlns:v="urn:schemas-microsoft-com:vml" Requires="v">
                <p:oleObj name="Document" r:id="rId3" imgW="5956042" imgH="2189341" progId="Word.Document.12">
                  <p:embed/>
                </p:oleObj>
              </mc:Choice>
              <mc:Fallback>
                <p:oleObj name="Document" r:id="rId3" imgW="5956042" imgH="2189341"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573088" y="1768475"/>
                        <a:ext cx="7899400" cy="2903538"/>
                      </a:xfrm>
                      <a:prstGeom prst="rect">
                        <a:avLst/>
                      </a:prstGeom>
                    </p:spPr>
                  </p:pic>
                </p:oleObj>
              </mc:Fallback>
            </mc:AlternateContent>
          </a:graphicData>
        </a:graphic>
      </p:graphicFrame>
    </p:spTree>
    <p:extLst>
      <p:ext uri="{BB962C8B-B14F-4D97-AF65-F5344CB8AC3E}">
        <p14:creationId xmlns:p14="http://schemas.microsoft.com/office/powerpoint/2010/main" val="89318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Determinants of False Negatives and Positives: Race/Ethnicity Groups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22</a:t>
            </a:fld>
            <a:endParaRPr lang="en-US"/>
          </a:p>
        </p:txBody>
      </p:sp>
      <p:graphicFrame>
        <p:nvGraphicFramePr>
          <p:cNvPr id="8" name="Content Placeholder 4">
            <a:extLst>
              <a:ext uri="{FF2B5EF4-FFF2-40B4-BE49-F238E27FC236}">
                <a16:creationId xmlns:a16="http://schemas.microsoft.com/office/drawing/2014/main" id="{3D480D7C-E11B-5D76-24CD-F7ED104FBE40}"/>
              </a:ext>
            </a:extLst>
          </p:cNvPr>
          <p:cNvGraphicFramePr>
            <a:graphicFrameLocks noGrp="1" noChangeAspect="1"/>
          </p:cNvGraphicFramePr>
          <p:nvPr>
            <p:ph idx="1"/>
            <p:extLst>
              <p:ext uri="{D42A27DB-BD31-4B8C-83A1-F6EECF244321}">
                <p14:modId xmlns:p14="http://schemas.microsoft.com/office/powerpoint/2010/main" val="2857396423"/>
              </p:ext>
            </p:extLst>
          </p:nvPr>
        </p:nvGraphicFramePr>
        <p:xfrm>
          <a:off x="638908" y="1547446"/>
          <a:ext cx="7721602" cy="4454770"/>
        </p:xfrm>
        <a:graphic>
          <a:graphicData uri="http://schemas.openxmlformats.org/presentationml/2006/ole">
            <mc:AlternateContent xmlns:mc="http://schemas.openxmlformats.org/markup-compatibility/2006">
              <mc:Choice xmlns:v="urn:schemas-microsoft-com:vml" Requires="v">
                <p:oleObj name="Document" r:id="rId3" imgW="5943600" imgH="3429000" progId="Word.Document.12">
                  <p:embed/>
                </p:oleObj>
              </mc:Choice>
              <mc:Fallback>
                <p:oleObj name="Document" r:id="rId3" imgW="5943600" imgH="3429000" progId="Word.Document.12">
                  <p:embed/>
                  <p:pic>
                    <p:nvPicPr>
                      <p:cNvPr id="8" name="Content Placeholder 4">
                        <a:extLst>
                          <a:ext uri="{FF2B5EF4-FFF2-40B4-BE49-F238E27FC236}">
                            <a16:creationId xmlns:a16="http://schemas.microsoft.com/office/drawing/2014/main" id="{3D480D7C-E11B-5D76-24CD-F7ED104FBE40}"/>
                          </a:ext>
                        </a:extLst>
                      </p:cNvPr>
                      <p:cNvPicPr/>
                      <p:nvPr/>
                    </p:nvPicPr>
                    <p:blipFill>
                      <a:blip r:embed="rId4"/>
                      <a:stretch>
                        <a:fillRect/>
                      </a:stretch>
                    </p:blipFill>
                    <p:spPr>
                      <a:xfrm>
                        <a:off x="638908" y="1547446"/>
                        <a:ext cx="7721602" cy="4454770"/>
                      </a:xfrm>
                      <a:prstGeom prst="rect">
                        <a:avLst/>
                      </a:prstGeom>
                    </p:spPr>
                  </p:pic>
                </p:oleObj>
              </mc:Fallback>
            </mc:AlternateContent>
          </a:graphicData>
        </a:graphic>
      </p:graphicFrame>
    </p:spTree>
    <p:extLst>
      <p:ext uri="{BB962C8B-B14F-4D97-AF65-F5344CB8AC3E}">
        <p14:creationId xmlns:p14="http://schemas.microsoft.com/office/powerpoint/2010/main" val="527747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anose="020B0600070205080204" pitchFamily="34" charset="-128"/>
              </a:rPr>
              <a:t>Decomposition of Bias in Reported Survey UI Benefits ($): By Race/Ethnicity in CPS</a:t>
            </a:r>
            <a:endParaRPr lang="en-US" dirty="0"/>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23</a:t>
            </a:fld>
            <a:endParaRPr lang="en-US" altLang="en-US" dirty="0"/>
          </a:p>
        </p:txBody>
      </p:sp>
      <p:sp>
        <p:nvSpPr>
          <p:cNvPr id="5" name="TextBox 4">
            <a:extLst>
              <a:ext uri="{FF2B5EF4-FFF2-40B4-BE49-F238E27FC236}">
                <a16:creationId xmlns:a16="http://schemas.microsoft.com/office/drawing/2014/main" id="{C1DED9DA-5505-63BC-55EC-6C8CC13CF4BE}"/>
              </a:ext>
            </a:extLst>
          </p:cNvPr>
          <p:cNvSpPr txBox="1"/>
          <p:nvPr/>
        </p:nvSpPr>
        <p:spPr>
          <a:xfrm>
            <a:off x="249382" y="5680673"/>
            <a:ext cx="8894617"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2011 CPS ASEC, </a:t>
            </a:r>
            <a:r>
              <a:rPr lang="en-US" sz="1000" dirty="0">
                <a:effectLst/>
                <a:latin typeface="Arial" panose="020B0604020202020204" pitchFamily="34" charset="0"/>
                <a:ea typeface="Times New Roman" panose="02020603050405020304" pitchFamily="18" charset="0"/>
                <a:cs typeface="Arial" panose="020B0604020202020204" pitchFamily="34" charset="0"/>
              </a:rPr>
              <a:t>IRS Forms 1040 (Tax Year 2010 and Calendar Year 2011 Filings), and 1099-G (Tax Year 2010)</a:t>
            </a:r>
          </a:p>
          <a:p>
            <a:r>
              <a:rPr lang="en-US" sz="1000" dirty="0">
                <a:latin typeface="Arial" panose="020B0604020202020204" pitchFamily="34" charset="0"/>
                <a:cs typeface="Arial" panose="020B0604020202020204" pitchFamily="34" charset="0"/>
              </a:rPr>
              <a:t>All results were approved for release by the IRS SOI Disclosure Review Board and the U.S. Census Bureau, authorization number CBDRB-FY21-CES014-038</a:t>
            </a:r>
            <a:r>
              <a:rPr lang="en-US" sz="1000" dirty="0">
                <a:effectLst/>
                <a:latin typeface="Arial" panose="020B0604020202020204" pitchFamily="34" charset="0"/>
                <a:cs typeface="Arial" panose="020B0604020202020204" pitchFamily="34" charset="0"/>
              </a:rPr>
              <a:t> </a:t>
            </a:r>
            <a:r>
              <a:rPr lang="en-US" sz="1000" dirty="0"/>
              <a:t>and CBDRB-FY23-041</a:t>
            </a:r>
            <a:endParaRPr lang="en-US" sz="1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D385261-A07D-B644-0B80-633FC2216811}"/>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1623401" y="1478777"/>
            <a:ext cx="5651258" cy="4111745"/>
          </a:xfrm>
          <a:prstGeom prst="rect">
            <a:avLst/>
          </a:prstGeom>
        </p:spPr>
      </p:pic>
    </p:spTree>
    <p:extLst>
      <p:ext uri="{BB962C8B-B14F-4D97-AF65-F5344CB8AC3E}">
        <p14:creationId xmlns:p14="http://schemas.microsoft.com/office/powerpoint/2010/main" val="264966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anose="020B0600070205080204" pitchFamily="34" charset="-128"/>
              </a:rPr>
              <a:t>Decomposition of Bias in Reported Survey UI Benefits ($): By Race/Ethnicity in SIPP</a:t>
            </a:r>
            <a:endParaRPr lang="en-US" dirty="0"/>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24</a:t>
            </a:fld>
            <a:endParaRPr lang="en-US" altLang="en-US" dirty="0"/>
          </a:p>
        </p:txBody>
      </p:sp>
      <p:sp>
        <p:nvSpPr>
          <p:cNvPr id="5" name="TextBox 4">
            <a:extLst>
              <a:ext uri="{FF2B5EF4-FFF2-40B4-BE49-F238E27FC236}">
                <a16:creationId xmlns:a16="http://schemas.microsoft.com/office/drawing/2014/main" id="{C1DED9DA-5505-63BC-55EC-6C8CC13CF4BE}"/>
              </a:ext>
            </a:extLst>
          </p:cNvPr>
          <p:cNvSpPr txBox="1"/>
          <p:nvPr/>
        </p:nvSpPr>
        <p:spPr>
          <a:xfrm>
            <a:off x="249382" y="5680673"/>
            <a:ext cx="8894617"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2011 CPS ASEC, </a:t>
            </a:r>
            <a:r>
              <a:rPr lang="en-US" sz="1000" dirty="0">
                <a:effectLst/>
                <a:latin typeface="Arial" panose="020B0604020202020204" pitchFamily="34" charset="0"/>
                <a:ea typeface="Times New Roman" panose="02020603050405020304" pitchFamily="18" charset="0"/>
                <a:cs typeface="Arial" panose="020B0604020202020204" pitchFamily="34" charset="0"/>
              </a:rPr>
              <a:t>IRS Forms 1040 (Tax Year 2010 and Calendar Year 2011 Filings), and 1099-G (Tax Year 2010)</a:t>
            </a:r>
          </a:p>
          <a:p>
            <a:r>
              <a:rPr lang="en-US" sz="1000" dirty="0">
                <a:latin typeface="Arial" panose="020B0604020202020204" pitchFamily="34" charset="0"/>
                <a:cs typeface="Arial" panose="020B0604020202020204" pitchFamily="34" charset="0"/>
              </a:rPr>
              <a:t>All results were approved for release by the IRS SOI Disclosure Review Board and the U.S. Census Bureau, authorization number CBDRB-FY21-CES014-038</a:t>
            </a:r>
            <a:r>
              <a:rPr lang="en-US" sz="1000" dirty="0">
                <a:effectLst/>
                <a:latin typeface="Arial" panose="020B0604020202020204" pitchFamily="34" charset="0"/>
                <a:cs typeface="Arial" panose="020B0604020202020204" pitchFamily="34" charset="0"/>
              </a:rPr>
              <a:t> </a:t>
            </a:r>
            <a:r>
              <a:rPr lang="en-US" sz="1000" dirty="0"/>
              <a:t>and CBDRB-FY23-041</a:t>
            </a:r>
            <a:endParaRPr lang="en-US" sz="1000" dirty="0">
              <a:latin typeface="Arial" panose="020B0604020202020204" pitchFamily="34" charset="0"/>
              <a:cs typeface="Arial" panose="020B0604020202020204" pitchFamily="34" charset="0"/>
            </a:endParaRPr>
          </a:p>
        </p:txBody>
      </p:sp>
      <p:pic>
        <p:nvPicPr>
          <p:cNvPr id="4" name="Content Placeholder 5" descr="Chart, waterfall chart&#10;&#10;Description automatically generated">
            <a:extLst>
              <a:ext uri="{FF2B5EF4-FFF2-40B4-BE49-F238E27FC236}">
                <a16:creationId xmlns:a16="http://schemas.microsoft.com/office/drawing/2014/main" id="{12666694-E3EE-B4E6-21DA-DEB7E0AA18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6686" y="1450809"/>
            <a:ext cx="5650992" cy="4108182"/>
          </a:xfrm>
        </p:spPr>
      </p:pic>
    </p:spTree>
    <p:extLst>
      <p:ext uri="{BB962C8B-B14F-4D97-AF65-F5344CB8AC3E}">
        <p14:creationId xmlns:p14="http://schemas.microsoft.com/office/powerpoint/2010/main" val="152678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44AC-A44C-12FC-DA19-30D105D11A91}"/>
              </a:ext>
            </a:extLst>
          </p:cNvPr>
          <p:cNvSpPr>
            <a:spLocks noGrp="1"/>
          </p:cNvSpPr>
          <p:nvPr>
            <p:ph type="title"/>
          </p:nvPr>
        </p:nvSpPr>
        <p:spPr/>
        <p:txBody>
          <a:bodyPr>
            <a:normAutofit/>
          </a:bodyPr>
          <a:lstStyle/>
          <a:p>
            <a:r>
              <a:rPr lang="en-US" dirty="0"/>
              <a:t>Selected Coefficients in </a:t>
            </a:r>
            <a:r>
              <a:rPr lang="en-US" dirty="0" err="1"/>
              <a:t>Probit</a:t>
            </a:r>
            <a:r>
              <a:rPr lang="en-US" dirty="0"/>
              <a:t> Models of UI Receipt (CPS)</a:t>
            </a:r>
          </a:p>
        </p:txBody>
      </p:sp>
      <p:sp>
        <p:nvSpPr>
          <p:cNvPr id="4" name="Slide Number Placeholder 3">
            <a:extLst>
              <a:ext uri="{FF2B5EF4-FFF2-40B4-BE49-F238E27FC236}">
                <a16:creationId xmlns:a16="http://schemas.microsoft.com/office/drawing/2014/main" id="{44A67C20-CEAD-98C0-066E-2282F3B0EFF7}"/>
              </a:ext>
            </a:extLst>
          </p:cNvPr>
          <p:cNvSpPr>
            <a:spLocks noGrp="1"/>
          </p:cNvSpPr>
          <p:nvPr>
            <p:ph type="sldNum" sz="quarter" idx="12"/>
          </p:nvPr>
        </p:nvSpPr>
        <p:spPr/>
        <p:txBody>
          <a:bodyPr/>
          <a:lstStyle/>
          <a:p>
            <a:fld id="{4E500727-ADA8-4793-93A3-A3C1E74ECD86}" type="slidenum">
              <a:rPr lang="en-US" smtClean="0"/>
              <a:pPr/>
              <a:t>25</a:t>
            </a:fld>
            <a:endParaRPr lang="en-US"/>
          </a:p>
        </p:txBody>
      </p:sp>
      <p:pic>
        <p:nvPicPr>
          <p:cNvPr id="11" name="Content Placeholder 10" descr="Table&#10;&#10;Description automatically generated">
            <a:extLst>
              <a:ext uri="{FF2B5EF4-FFF2-40B4-BE49-F238E27FC236}">
                <a16:creationId xmlns:a16="http://schemas.microsoft.com/office/drawing/2014/main" id="{8DF51DF5-5229-BFB2-4AF3-D040E1C13B4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7805" y="1638038"/>
            <a:ext cx="7886700" cy="4405841"/>
          </a:xfrm>
        </p:spPr>
      </p:pic>
      <p:sp>
        <p:nvSpPr>
          <p:cNvPr id="3" name="Rectangle 2">
            <a:extLst>
              <a:ext uri="{FF2B5EF4-FFF2-40B4-BE49-F238E27FC236}">
                <a16:creationId xmlns:a16="http://schemas.microsoft.com/office/drawing/2014/main" id="{420C6B1F-ED86-78B7-23DC-7D15AFC96A85}"/>
              </a:ext>
            </a:extLst>
          </p:cNvPr>
          <p:cNvSpPr/>
          <p:nvPr/>
        </p:nvSpPr>
        <p:spPr>
          <a:xfrm>
            <a:off x="4206337" y="2381590"/>
            <a:ext cx="731326" cy="801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6656BF-C901-A550-5E3A-8E94B6FDA163}"/>
              </a:ext>
            </a:extLst>
          </p:cNvPr>
          <p:cNvSpPr/>
          <p:nvPr/>
        </p:nvSpPr>
        <p:spPr>
          <a:xfrm>
            <a:off x="4206337" y="3926590"/>
            <a:ext cx="731326" cy="801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041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A64A-3948-47BA-9E15-25E3AAFC590D}"/>
              </a:ext>
            </a:extLst>
          </p:cNvPr>
          <p:cNvSpPr>
            <a:spLocks noGrp="1"/>
          </p:cNvSpPr>
          <p:nvPr>
            <p:ph type="title"/>
          </p:nvPr>
        </p:nvSpPr>
        <p:spPr/>
        <p:txBody>
          <a:bodyPr>
            <a:normAutofit/>
          </a:bodyPr>
          <a:lstStyle/>
          <a:p>
            <a:r>
              <a:rPr lang="en-US" dirty="0"/>
              <a:t>Selected Coefficients in </a:t>
            </a:r>
            <a:r>
              <a:rPr lang="en-US" dirty="0" err="1"/>
              <a:t>Probit</a:t>
            </a:r>
            <a:r>
              <a:rPr lang="en-US" dirty="0"/>
              <a:t> Models of UI Receipt (SIPP)</a:t>
            </a:r>
          </a:p>
        </p:txBody>
      </p:sp>
      <p:sp>
        <p:nvSpPr>
          <p:cNvPr id="4" name="Slide Number Placeholder 3">
            <a:extLst>
              <a:ext uri="{FF2B5EF4-FFF2-40B4-BE49-F238E27FC236}">
                <a16:creationId xmlns:a16="http://schemas.microsoft.com/office/drawing/2014/main" id="{309D02C6-BD8C-027C-2913-D10AF56D3A6A}"/>
              </a:ext>
            </a:extLst>
          </p:cNvPr>
          <p:cNvSpPr>
            <a:spLocks noGrp="1"/>
          </p:cNvSpPr>
          <p:nvPr>
            <p:ph type="sldNum" sz="quarter" idx="12"/>
          </p:nvPr>
        </p:nvSpPr>
        <p:spPr/>
        <p:txBody>
          <a:bodyPr/>
          <a:lstStyle/>
          <a:p>
            <a:fld id="{4E500727-ADA8-4793-93A3-A3C1E74ECD86}" type="slidenum">
              <a:rPr lang="en-US" smtClean="0"/>
              <a:pPr/>
              <a:t>26</a:t>
            </a:fld>
            <a:endParaRPr lang="en-US"/>
          </a:p>
        </p:txBody>
      </p:sp>
      <p:pic>
        <p:nvPicPr>
          <p:cNvPr id="16" name="Content Placeholder 15" descr="Table&#10;&#10;Description automatically generated">
            <a:extLst>
              <a:ext uri="{FF2B5EF4-FFF2-40B4-BE49-F238E27FC236}">
                <a16:creationId xmlns:a16="http://schemas.microsoft.com/office/drawing/2014/main" id="{75F66DF2-BB82-CCEA-A34A-36ED8C81897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650" y="1641626"/>
            <a:ext cx="7886700" cy="4398664"/>
          </a:xfrm>
        </p:spPr>
      </p:pic>
      <p:sp>
        <p:nvSpPr>
          <p:cNvPr id="3" name="Rectangle 2">
            <a:extLst>
              <a:ext uri="{FF2B5EF4-FFF2-40B4-BE49-F238E27FC236}">
                <a16:creationId xmlns:a16="http://schemas.microsoft.com/office/drawing/2014/main" id="{58E24C0C-76C5-9C67-798E-1B47E9F1C264}"/>
              </a:ext>
            </a:extLst>
          </p:cNvPr>
          <p:cNvSpPr/>
          <p:nvPr/>
        </p:nvSpPr>
        <p:spPr>
          <a:xfrm>
            <a:off x="4387920" y="2355649"/>
            <a:ext cx="731326" cy="801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E6A3170-F42E-21CE-1244-7E3A64CCE281}"/>
              </a:ext>
            </a:extLst>
          </p:cNvPr>
          <p:cNvSpPr/>
          <p:nvPr/>
        </p:nvSpPr>
        <p:spPr>
          <a:xfrm>
            <a:off x="4387919" y="3936460"/>
            <a:ext cx="731326" cy="752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837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anose="020B0600070205080204" pitchFamily="34" charset="-128"/>
              </a:rPr>
              <a:t>Misreporting of UI: Results</a:t>
            </a:r>
            <a:endParaRPr lang="en-US" dirty="0"/>
          </a:p>
        </p:txBody>
      </p:sp>
      <p:sp>
        <p:nvSpPr>
          <p:cNvPr id="7171" name="Rectangle 3"/>
          <p:cNvSpPr>
            <a:spLocks noGrp="1" noChangeArrowheads="1"/>
          </p:cNvSpPr>
          <p:nvPr>
            <p:ph idx="1"/>
          </p:nvPr>
        </p:nvSpPr>
        <p:spPr>
          <a:xfrm>
            <a:off x="628649" y="1503337"/>
            <a:ext cx="8191259" cy="4673628"/>
          </a:xfrm>
        </p:spPr>
        <p:txBody>
          <a:bodyPr>
            <a:normAutofit/>
          </a:bodyPr>
          <a:lstStyle/>
          <a:p>
            <a:r>
              <a:rPr lang="en-US" sz="2000" dirty="0">
                <a:ea typeface="Arial Unicode MS" panose="020B0604020202020204" pitchFamily="34" charset="-128"/>
                <a:cs typeface="Arial"/>
              </a:rPr>
              <a:t>Survey-reported UI dollars are most understated among Black and Hispanic individuals</a:t>
            </a:r>
          </a:p>
          <a:p>
            <a:pPr lvl="1"/>
            <a:r>
              <a:rPr lang="en-US" sz="1600" dirty="0">
                <a:ea typeface="Arial Unicode MS" panose="020B0604020202020204" pitchFamily="34" charset="-128"/>
                <a:cs typeface="Arial"/>
              </a:rPr>
              <a:t>Differences across subgroups in overall misreporting are driven primarily by differences in false negative rates (i.e., under-reporting at the extensive margin) </a:t>
            </a:r>
          </a:p>
          <a:p>
            <a:pPr lvl="1"/>
            <a:r>
              <a:rPr lang="en-US" sz="1600" dirty="0">
                <a:ea typeface="Arial Unicode MS" panose="020B0604020202020204" pitchFamily="34" charset="-128"/>
                <a:cs typeface="Arial"/>
              </a:rPr>
              <a:t>Gaps in false negative rates between subgroups largely remain statistically significant after controlling for other individual characteristics</a:t>
            </a:r>
          </a:p>
          <a:p>
            <a:r>
              <a:rPr lang="en-US" sz="2000" dirty="0">
                <a:ea typeface="Arial Unicode MS" panose="020B0604020202020204" pitchFamily="34" charset="-128"/>
                <a:cs typeface="Arial"/>
              </a:rPr>
              <a:t>If we rely only on survey reports of UI, we find that the differences in take-up rates between Black and white individuals tend to be statistically insignificant, holding other factors constant</a:t>
            </a:r>
          </a:p>
          <a:p>
            <a:r>
              <a:rPr lang="en-US" sz="2000" dirty="0">
                <a:ea typeface="Arial Unicode MS" panose="020B0604020202020204" pitchFamily="34" charset="-128"/>
                <a:cs typeface="Arial"/>
              </a:rPr>
              <a:t>In contrast, using admin reports of UI leads to statistically significantly higher take-up rates for Blacks relative to whites, ceteris paribus </a:t>
            </a:r>
          </a:p>
          <a:p>
            <a:pPr lvl="1"/>
            <a:r>
              <a:rPr lang="en-US" sz="1600" dirty="0">
                <a:ea typeface="Arial Unicode MS" panose="020B0604020202020204" pitchFamily="34" charset="-128"/>
                <a:cs typeface="Arial"/>
              </a:rPr>
              <a:t>This pattern holds in samples of UI eligible defined in several different ways using survey and/or admin data</a:t>
            </a:r>
          </a:p>
          <a:p>
            <a:r>
              <a:rPr lang="en-US" sz="2000" dirty="0">
                <a:ea typeface="Arial Unicode MS" panose="020B0604020202020204" pitchFamily="34" charset="-128"/>
                <a:cs typeface="Arial"/>
              </a:rPr>
              <a:t>Similar patterns for Hispanics </a:t>
            </a:r>
          </a:p>
          <a:p>
            <a:pPr marL="457189" lvl="1" indent="0">
              <a:buNone/>
            </a:pPr>
            <a:endParaRPr lang="en-US" sz="1400" dirty="0">
              <a:ea typeface="Arial Unicode MS" panose="020B0604020202020204" pitchFamily="34" charset="-128"/>
              <a:cs typeface="Arial"/>
            </a:endParaRPr>
          </a:p>
          <a:p>
            <a:endParaRPr lang="en-US" sz="1800" dirty="0">
              <a:ea typeface="Arial Unicode MS" panose="020B0604020202020204" pitchFamily="34" charset="-128"/>
              <a:cs typeface="Arial"/>
            </a:endParaRPr>
          </a:p>
          <a:p>
            <a:pPr marL="457189" lvl="1" indent="0">
              <a:buNone/>
            </a:pPr>
            <a:endParaRPr lang="en-US" sz="1400" dirty="0">
              <a:ea typeface="Arial Unicode MS" panose="020B0604020202020204" pitchFamily="34" charset="-128"/>
              <a:cs typeface="Arial"/>
            </a:endParaRPr>
          </a:p>
          <a:p>
            <a:endParaRPr lang="en-US" sz="1400" dirty="0">
              <a:ea typeface="Arial Unicode MS" panose="020B0604020202020204" pitchFamily="34" charset="-128"/>
              <a:cs typeface="Arial"/>
            </a:endParaRP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27</a:t>
            </a:fld>
            <a:endParaRPr lang="en-US" altLang="en-US" dirty="0"/>
          </a:p>
        </p:txBody>
      </p:sp>
    </p:spTree>
    <p:extLst>
      <p:ext uri="{BB962C8B-B14F-4D97-AF65-F5344CB8AC3E}">
        <p14:creationId xmlns:p14="http://schemas.microsoft.com/office/powerpoint/2010/main" val="165581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EC5-A08D-2B42-AFE2-1B6E08DB63DA}"/>
              </a:ext>
            </a:extLst>
          </p:cNvPr>
          <p:cNvSpPr>
            <a:spLocks noGrp="1"/>
          </p:cNvSpPr>
          <p:nvPr>
            <p:ph type="title"/>
          </p:nvPr>
        </p:nvSpPr>
        <p:spPr/>
        <p:txBody>
          <a:bodyPr/>
          <a:lstStyle/>
          <a:p>
            <a:r>
              <a:rPr lang="en-US" dirty="0">
                <a:solidFill>
                  <a:schemeClr val="tx1">
                    <a:lumMod val="75000"/>
                    <a:lumOff val="25000"/>
                  </a:schemeClr>
                </a:solidFill>
                <a:ea typeface="ＭＳ Ｐゴシック" panose="020B0600070205080204" pitchFamily="34" charset="-128"/>
              </a:rPr>
              <a:t>Misreporting of Other Programs and Income Sources in Surveys</a:t>
            </a:r>
            <a:endParaRPr lang="en-US"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D98491C1-71FC-EA4E-B338-1B01DA8F7DCD}"/>
              </a:ext>
            </a:extLst>
          </p:cNvPr>
          <p:cNvSpPr>
            <a:spLocks noGrp="1"/>
          </p:cNvSpPr>
          <p:nvPr>
            <p:ph type="sldNum" sz="quarter" idx="12"/>
          </p:nvPr>
        </p:nvSpPr>
        <p:spPr/>
        <p:txBody>
          <a:bodyPr/>
          <a:lstStyle/>
          <a:p>
            <a:fld id="{4E500727-ADA8-4793-93A3-A3C1E74ECD86}" type="slidenum">
              <a:rPr lang="en-US" smtClean="0"/>
              <a:t>28</a:t>
            </a:fld>
            <a:endParaRPr lang="en-US"/>
          </a:p>
        </p:txBody>
      </p:sp>
    </p:spTree>
    <p:extLst>
      <p:ext uri="{BB962C8B-B14F-4D97-AF65-F5344CB8AC3E}">
        <p14:creationId xmlns:p14="http://schemas.microsoft.com/office/powerpoint/2010/main" val="278771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dirty="0"/>
              <a:t>Misreporting of Medicaid and Medicare: Preliminary Overview</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lnSpcReduction="10000"/>
          </a:bodyPr>
          <a:lstStyle/>
          <a:p>
            <a:r>
              <a:rPr lang="en-US" dirty="0">
                <a:ea typeface="Arial Unicode MS" panose="020B0604020202020204" pitchFamily="34" charset="-128"/>
                <a:cs typeface="Arial"/>
              </a:rPr>
              <a:t>Some studies of Medicaid reporting and coverage linked surveys such as the CPS and ACS to administrative Medicaid data (e.g., MSIS data)</a:t>
            </a:r>
          </a:p>
          <a:p>
            <a:r>
              <a:rPr lang="en-US" dirty="0">
                <a:ea typeface="Arial Unicode MS" panose="020B0604020202020204" pitchFamily="34" charset="-128"/>
                <a:cs typeface="Arial"/>
              </a:rPr>
              <a:t>Similar to studies of SNAP above, most papers do not examine race or ethnicity, but some papers report statistics of interest</a:t>
            </a:r>
          </a:p>
          <a:p>
            <a:r>
              <a:rPr lang="en-US" dirty="0">
                <a:ea typeface="Arial Unicode MS" panose="020B0604020202020204" pitchFamily="34" charset="-128"/>
                <a:cs typeface="Arial"/>
              </a:rPr>
              <a:t>Our review so far is in line with the patterns above:</a:t>
            </a:r>
          </a:p>
          <a:p>
            <a:pPr lvl="1"/>
            <a:r>
              <a:rPr lang="en-US" dirty="0">
                <a:ea typeface="Arial Unicode MS" panose="020B0604020202020204" pitchFamily="34" charset="-128"/>
                <a:cs typeface="Arial"/>
              </a:rPr>
              <a:t>Both false positives and false negatives higher for Blacks and Hispanics (Noon et al. 2019), “any error” higher for minorities (Call et al. 2022)</a:t>
            </a:r>
          </a:p>
          <a:p>
            <a:pPr lvl="1"/>
            <a:r>
              <a:rPr lang="en-US" dirty="0">
                <a:ea typeface="Arial Unicode MS" panose="020B0604020202020204" pitchFamily="34" charset="-128"/>
                <a:cs typeface="Arial"/>
              </a:rPr>
              <a:t>Bias in estimated receipt larger for Blacks and Hispanics than for other groups (</a:t>
            </a:r>
            <a:r>
              <a:rPr lang="en-US" dirty="0" err="1">
                <a:ea typeface="Arial Unicode MS" panose="020B0604020202020204" pitchFamily="34" charset="-128"/>
                <a:cs typeface="Arial"/>
              </a:rPr>
              <a:t>Davern</a:t>
            </a:r>
            <a:r>
              <a:rPr lang="en-US" dirty="0">
                <a:ea typeface="Arial Unicode MS" panose="020B0604020202020204" pitchFamily="34" charset="-128"/>
                <a:cs typeface="Arial"/>
              </a:rPr>
              <a:t> et al. 2009)</a:t>
            </a:r>
          </a:p>
          <a:p>
            <a:r>
              <a:rPr lang="en-US" dirty="0">
                <a:ea typeface="Arial Unicode MS" panose="020B0604020202020204" pitchFamily="34" charset="-128"/>
                <a:cs typeface="Arial"/>
              </a:rPr>
              <a:t>Bhaskar et al. (2016) find higher false negative rates of minorities for Medicare </a:t>
            </a:r>
          </a:p>
          <a:p>
            <a:endParaRPr lang="en-US" dirty="0">
              <a:ea typeface="Arial Unicode MS" panose="020B0604020202020204" pitchFamily="34" charset="-128"/>
              <a:cs typeface="Arial"/>
            </a:endParaRP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29</a:t>
            </a:fld>
            <a:endParaRPr lang="en-US"/>
          </a:p>
        </p:txBody>
      </p:sp>
    </p:spTree>
    <p:extLst>
      <p:ext uri="{BB962C8B-B14F-4D97-AF65-F5344CB8AC3E}">
        <p14:creationId xmlns:p14="http://schemas.microsoft.com/office/powerpoint/2010/main" val="266027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400" dirty="0">
                <a:ea typeface="ＭＳ Ｐゴシック" panose="020B0600070205080204" pitchFamily="34" charset="-128"/>
              </a:rPr>
              <a:t>Reports of Program Receipt are Notoriously Inaccurate</a:t>
            </a:r>
            <a:endParaRPr lang="en-US" sz="3400" dirty="0"/>
          </a:p>
        </p:txBody>
      </p:sp>
      <p:sp>
        <p:nvSpPr>
          <p:cNvPr id="7171" name="Rectangle 3"/>
          <p:cNvSpPr>
            <a:spLocks noGrp="1" noChangeArrowheads="1"/>
          </p:cNvSpPr>
          <p:nvPr>
            <p:ph idx="1"/>
          </p:nvPr>
        </p:nvSpPr>
        <p:spPr/>
        <p:txBody>
          <a:bodyPr>
            <a:normAutofit lnSpcReduction="10000"/>
          </a:bodyPr>
          <a:lstStyle/>
          <a:p>
            <a:r>
              <a:rPr lang="en-US" sz="2000" dirty="0">
                <a:ea typeface="Arial Unicode MS" panose="020B0604020202020204" pitchFamily="34" charset="-128"/>
                <a:cs typeface="Arial"/>
              </a:rPr>
              <a:t>A large literature shows that weighted survey reports understate administrative aggregates for counts of recipients and dollars (Meyer, </a:t>
            </a:r>
            <a:r>
              <a:rPr lang="en-US" sz="2000" dirty="0" err="1">
                <a:ea typeface="Arial Unicode MS" panose="020B0604020202020204" pitchFamily="34" charset="-128"/>
                <a:cs typeface="Arial"/>
              </a:rPr>
              <a:t>Mok</a:t>
            </a:r>
            <a:r>
              <a:rPr lang="en-US" sz="2000" dirty="0">
                <a:ea typeface="Arial Unicode MS" panose="020B0604020202020204" pitchFamily="34" charset="-128"/>
                <a:cs typeface="Arial"/>
              </a:rPr>
              <a:t>, and Sullivan 2015; Rothbaum 2015)</a:t>
            </a:r>
          </a:p>
          <a:p>
            <a:r>
              <a:rPr lang="en-US" sz="2000" dirty="0">
                <a:ea typeface="Arial Unicode MS" panose="020B0604020202020204" pitchFamily="34" charset="-128"/>
                <a:cs typeface="Arial"/>
              </a:rPr>
              <a:t>Another literature shows that linked survey and administrative microdata show substantial misreporting, most commonly underreporting (e.g., Marquis and Moore 1990; </a:t>
            </a:r>
            <a:r>
              <a:rPr lang="en-US" sz="2000" dirty="0" err="1">
                <a:ea typeface="Arial Unicode MS" panose="020B0604020202020204" pitchFamily="34" charset="-128"/>
                <a:cs typeface="Arial"/>
              </a:rPr>
              <a:t>Hyunh</a:t>
            </a:r>
            <a:r>
              <a:rPr lang="en-US" sz="2000" dirty="0">
                <a:ea typeface="Arial Unicode MS" panose="020B0604020202020204" pitchFamily="34" charset="-128"/>
                <a:cs typeface="Arial"/>
              </a:rPr>
              <a:t> et al. 2002, Meyer and </a:t>
            </a:r>
            <a:r>
              <a:rPr lang="en-US" sz="2000" dirty="0" err="1">
                <a:ea typeface="Arial Unicode MS" panose="020B0604020202020204" pitchFamily="34" charset="-128"/>
                <a:cs typeface="Arial"/>
              </a:rPr>
              <a:t>Mittag</a:t>
            </a:r>
            <a:r>
              <a:rPr lang="en-US" sz="2000" dirty="0">
                <a:ea typeface="Arial Unicode MS" panose="020B0604020202020204" pitchFamily="34" charset="-128"/>
                <a:cs typeface="Arial"/>
              </a:rPr>
              <a:t> 2019, 2021)</a:t>
            </a:r>
          </a:p>
          <a:p>
            <a:r>
              <a:rPr lang="en-US" sz="2000" dirty="0">
                <a:ea typeface="Arial Unicode MS" panose="020B0604020202020204" pitchFamily="34" charset="-128"/>
                <a:cs typeface="Arial"/>
              </a:rPr>
              <a:t>Both literatures tend to find that the problem has become worse over time (</a:t>
            </a:r>
            <a:r>
              <a:rPr lang="en-US" sz="2000" dirty="0" err="1">
                <a:ea typeface="Arial Unicode MS" panose="020B0604020202020204" pitchFamily="34" charset="-128"/>
                <a:cs typeface="Arial"/>
              </a:rPr>
              <a:t>Gathright</a:t>
            </a:r>
            <a:r>
              <a:rPr lang="en-US" sz="2000" dirty="0">
                <a:ea typeface="Arial Unicode MS" panose="020B0604020202020204" pitchFamily="34" charset="-128"/>
                <a:cs typeface="Arial"/>
              </a:rPr>
              <a:t> and Crabb 2014; Meyer, </a:t>
            </a:r>
            <a:r>
              <a:rPr lang="en-US" sz="2000" dirty="0" err="1">
                <a:ea typeface="Arial Unicode MS" panose="020B0604020202020204" pitchFamily="34" charset="-128"/>
                <a:cs typeface="Arial"/>
              </a:rPr>
              <a:t>Mok</a:t>
            </a:r>
            <a:r>
              <a:rPr lang="en-US" sz="2000" dirty="0">
                <a:ea typeface="Arial Unicode MS" panose="020B0604020202020204" pitchFamily="34" charset="-128"/>
                <a:cs typeface="Arial"/>
              </a:rPr>
              <a:t>, and Sullivan 2015)</a:t>
            </a:r>
          </a:p>
          <a:p>
            <a:r>
              <a:rPr lang="en-US" sz="2000" dirty="0">
                <a:ea typeface="Arial Unicode MS" panose="020B0604020202020204" pitchFamily="34" charset="-128"/>
                <a:cs typeface="Arial"/>
              </a:rPr>
              <a:t>While overall error rates are known to be high, distributional analyses along characteristics such as race/ethnicity could still be unbiased if the errors are constant </a:t>
            </a:r>
          </a:p>
          <a:p>
            <a:pPr lvl="1"/>
            <a:r>
              <a:rPr lang="en-US" sz="1800" dirty="0">
                <a:ea typeface="Arial Unicode MS" panose="020B0604020202020204" pitchFamily="34" charset="-128"/>
                <a:cs typeface="Arial"/>
              </a:rPr>
              <a:t>Unlikely to be true given non-classical nature of survey measurement error in program receipt (e.g. Bollinger and David, 1997; Meyer, </a:t>
            </a:r>
            <a:r>
              <a:rPr lang="en-US" sz="1800" dirty="0" err="1">
                <a:ea typeface="Arial Unicode MS" panose="020B0604020202020204" pitchFamily="34" charset="-128"/>
                <a:cs typeface="Arial"/>
              </a:rPr>
              <a:t>Mittag</a:t>
            </a:r>
            <a:r>
              <a:rPr lang="en-US" sz="1800" dirty="0">
                <a:ea typeface="Arial Unicode MS" panose="020B0604020202020204" pitchFamily="34" charset="-128"/>
                <a:cs typeface="Arial"/>
              </a:rPr>
              <a:t>, and </a:t>
            </a:r>
            <a:r>
              <a:rPr lang="en-US" sz="1800" dirty="0" err="1">
                <a:ea typeface="Arial Unicode MS" panose="020B0604020202020204" pitchFamily="34" charset="-128"/>
                <a:cs typeface="Arial"/>
              </a:rPr>
              <a:t>Goerge</a:t>
            </a:r>
            <a:r>
              <a:rPr lang="en-US" sz="1800" dirty="0">
                <a:ea typeface="Arial Unicode MS" panose="020B0604020202020204" pitchFamily="34" charset="-128"/>
                <a:cs typeface="Arial"/>
              </a:rPr>
              <a:t> 2022)</a:t>
            </a:r>
          </a:p>
          <a:p>
            <a:endParaRPr lang="en-US" sz="2000" dirty="0">
              <a:ea typeface="Arial Unicode MS" panose="020B0604020202020204" pitchFamily="34" charset="-128"/>
              <a:cs typeface="Arial"/>
            </a:endParaRP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3</a:t>
            </a:fld>
            <a:endParaRPr lang="en-US" altLang="en-US" dirty="0"/>
          </a:p>
        </p:txBody>
      </p:sp>
    </p:spTree>
    <p:extLst>
      <p:ext uri="{BB962C8B-B14F-4D97-AF65-F5344CB8AC3E}">
        <p14:creationId xmlns:p14="http://schemas.microsoft.com/office/powerpoint/2010/main" val="938400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dirty="0"/>
              <a:t>Bias in Medicaid Receipt Rates (</a:t>
            </a:r>
            <a:r>
              <a:rPr lang="en-US" dirty="0" err="1"/>
              <a:t>Davern</a:t>
            </a:r>
            <a:r>
              <a:rPr lang="en-US" dirty="0"/>
              <a:t>, </a:t>
            </a:r>
            <a:r>
              <a:rPr lang="en-US" dirty="0" err="1"/>
              <a:t>Klermann</a:t>
            </a:r>
            <a:r>
              <a:rPr lang="en-US" dirty="0"/>
              <a:t>, and </a:t>
            </a:r>
            <a:r>
              <a:rPr lang="en-US" dirty="0" err="1"/>
              <a:t>Ziegenfuss</a:t>
            </a:r>
            <a:r>
              <a:rPr lang="en-US" dirty="0"/>
              <a:t> 2009)</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a:xfrm>
            <a:off x="628650" y="5468471"/>
            <a:ext cx="7886700" cy="726141"/>
          </a:xfrm>
        </p:spPr>
        <p:txBody>
          <a:bodyPr>
            <a:normAutofit fontScale="85000" lnSpcReduction="20000"/>
          </a:bodyPr>
          <a:lstStyle/>
          <a:p>
            <a:pPr marL="0" indent="0">
              <a:buNone/>
            </a:pPr>
            <a:r>
              <a:rPr lang="en-US" sz="1600" dirty="0">
                <a:ea typeface="Arial Unicode MS" panose="020B0604020202020204" pitchFamily="34" charset="-128"/>
                <a:cs typeface="Arial"/>
              </a:rPr>
              <a:t>Source: Calculated from numbers reported in Table 4 of </a:t>
            </a:r>
            <a:r>
              <a:rPr lang="en-US" sz="1600" dirty="0" err="1">
                <a:ea typeface="Arial Unicode MS" panose="020B0604020202020204" pitchFamily="34" charset="-128"/>
                <a:cs typeface="Arial"/>
              </a:rPr>
              <a:t>Davern</a:t>
            </a:r>
            <a:r>
              <a:rPr lang="en-US" sz="1600" dirty="0">
                <a:ea typeface="Arial Unicode MS" panose="020B0604020202020204" pitchFamily="34" charset="-128"/>
                <a:cs typeface="Arial"/>
              </a:rPr>
              <a:t>, </a:t>
            </a:r>
            <a:r>
              <a:rPr lang="en-US" sz="1600" dirty="0" err="1">
                <a:ea typeface="Arial Unicode MS" panose="020B0604020202020204" pitchFamily="34" charset="-128"/>
                <a:cs typeface="Arial"/>
              </a:rPr>
              <a:t>Klermann</a:t>
            </a:r>
            <a:r>
              <a:rPr lang="en-US" sz="1600" dirty="0">
                <a:ea typeface="Arial Unicode MS" panose="020B0604020202020204" pitchFamily="34" charset="-128"/>
                <a:cs typeface="Arial"/>
              </a:rPr>
              <a:t>, </a:t>
            </a:r>
            <a:r>
              <a:rPr lang="en-US" sz="1600" dirty="0" err="1">
                <a:ea typeface="Arial Unicode MS" panose="020B0604020202020204" pitchFamily="34" charset="-128"/>
                <a:cs typeface="Arial"/>
              </a:rPr>
              <a:t>Ziegenfuss</a:t>
            </a:r>
            <a:r>
              <a:rPr lang="en-US" sz="1600" dirty="0">
                <a:ea typeface="Arial Unicode MS" panose="020B0604020202020204" pitchFamily="34" charset="-128"/>
                <a:cs typeface="Arial"/>
              </a:rPr>
              <a:t>, 2009. Their estimates are based on CPS ASEC data for calendar years 2006-2007 where Medicaid receipt was imputed from error models estimated using CPS ASEC data linked to MSIS administrative data for calendar years 2000-2002. Percent of Survey may be slightly affected by rounding in the table.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30</a:t>
            </a:fld>
            <a:endParaRPr lang="en-US"/>
          </a:p>
        </p:txBody>
      </p:sp>
      <p:graphicFrame>
        <p:nvGraphicFramePr>
          <p:cNvPr id="5" name="Chart 4">
            <a:extLst>
              <a:ext uri="{FF2B5EF4-FFF2-40B4-BE49-F238E27FC236}">
                <a16:creationId xmlns:a16="http://schemas.microsoft.com/office/drawing/2014/main" id="{B90BFC73-EA5A-47C4-B250-08839E325D5E}"/>
              </a:ext>
            </a:extLst>
          </p:cNvPr>
          <p:cNvGraphicFramePr>
            <a:graphicFrameLocks/>
          </p:cNvGraphicFramePr>
          <p:nvPr>
            <p:extLst>
              <p:ext uri="{D42A27DB-BD31-4B8C-83A1-F6EECF244321}">
                <p14:modId xmlns:p14="http://schemas.microsoft.com/office/powerpoint/2010/main" val="2899792780"/>
              </p:ext>
            </p:extLst>
          </p:nvPr>
        </p:nvGraphicFramePr>
        <p:xfrm>
          <a:off x="1182029" y="1487305"/>
          <a:ext cx="6824547" cy="3819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5084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dirty="0"/>
              <a:t>Misreporting of Social Security and Pension Income: Data and Methods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fontScale="92500" lnSpcReduction="10000"/>
          </a:bodyPr>
          <a:lstStyle/>
          <a:p>
            <a:r>
              <a:rPr lang="en-US" dirty="0">
                <a:ea typeface="Arial Unicode MS" panose="020B0604020202020204" pitchFamily="34" charset="-128"/>
                <a:cs typeface="Arial"/>
              </a:rPr>
              <a:t>Olson (2001) finds Social Security amounts to be more severely misreported by Blacks and Hispanics in SIPP</a:t>
            </a:r>
          </a:p>
          <a:p>
            <a:r>
              <a:rPr lang="en-US" dirty="0">
                <a:ea typeface="Arial Unicode MS" panose="020B0604020202020204" pitchFamily="34" charset="-128"/>
                <a:cs typeface="Arial"/>
              </a:rPr>
              <a:t>Focus on more recent study by Bee and Mitchell (2017, Working Paper)</a:t>
            </a:r>
            <a:endParaRPr lang="en-US" i="1" dirty="0">
              <a:ea typeface="Arial Unicode MS" panose="020B0604020202020204" pitchFamily="34" charset="-128"/>
              <a:cs typeface="Arial"/>
            </a:endParaRPr>
          </a:p>
          <a:p>
            <a:r>
              <a:rPr lang="en-US" dirty="0">
                <a:ea typeface="Arial Unicode MS" panose="020B0604020202020204" pitchFamily="34" charset="-128"/>
                <a:cs typeface="Arial"/>
              </a:rPr>
              <a:t>Link 2013 CPS ASEC to administrative SSA records on Social Security and retirement income from IRS Form 1099-R (among other admin sources) by PIK. Individual-level PIK rates are ~90% in CPS</a:t>
            </a:r>
          </a:p>
          <a:p>
            <a:r>
              <a:rPr lang="en-US" dirty="0">
                <a:ea typeface="Arial Unicode MS" panose="020B0604020202020204" pitchFamily="34" charset="-128"/>
                <a:cs typeface="Arial"/>
              </a:rPr>
              <a:t>Unit of analysis is </a:t>
            </a:r>
            <a:r>
              <a:rPr lang="en-US" dirty="0" err="1">
                <a:ea typeface="Arial Unicode MS" panose="020B0604020202020204" pitchFamily="34" charset="-128"/>
                <a:cs typeface="Arial"/>
              </a:rPr>
              <a:t>PIKed</a:t>
            </a:r>
            <a:r>
              <a:rPr lang="en-US" dirty="0">
                <a:ea typeface="Arial Unicode MS" panose="020B0604020202020204" pitchFamily="34" charset="-128"/>
                <a:cs typeface="Arial"/>
              </a:rPr>
              <a:t> elderly individual (aged 65+) and reference period is calendar year</a:t>
            </a:r>
          </a:p>
          <a:p>
            <a:r>
              <a:rPr lang="en-US" dirty="0">
                <a:ea typeface="Arial Unicode MS" panose="020B0604020202020204" pitchFamily="34" charset="-128"/>
                <a:cs typeface="Arial"/>
              </a:rPr>
              <a:t>In their main text, Bee and Mitchell do not explicitly discuss misreporting of income sources by race, but they disclose numbers in Table 6 (Panels A and B) that enable one to back out false positive and false negative rates by race/ethnicity </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31</a:t>
            </a:fld>
            <a:endParaRPr lang="en-US"/>
          </a:p>
        </p:txBody>
      </p:sp>
    </p:spTree>
    <p:extLst>
      <p:ext uri="{BB962C8B-B14F-4D97-AF65-F5344CB8AC3E}">
        <p14:creationId xmlns:p14="http://schemas.microsoft.com/office/powerpoint/2010/main" val="670640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sz="3000" dirty="0"/>
              <a:t>False Positive and False Negative Misreporting Rates (%) by Race/Ethnicity </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32</a:t>
            </a:fld>
            <a:endParaRPr lang="en-US"/>
          </a:p>
        </p:txBody>
      </p:sp>
      <p:graphicFrame>
        <p:nvGraphicFramePr>
          <p:cNvPr id="7" name="Content Placeholder 4">
            <a:extLst>
              <a:ext uri="{FF2B5EF4-FFF2-40B4-BE49-F238E27FC236}">
                <a16:creationId xmlns:a16="http://schemas.microsoft.com/office/drawing/2014/main" id="{3A46C404-F31E-9381-FC99-26B3BCDDD2C4}"/>
              </a:ext>
            </a:extLst>
          </p:cNvPr>
          <p:cNvGraphicFramePr>
            <a:graphicFrameLocks noChangeAspect="1"/>
          </p:cNvGraphicFramePr>
          <p:nvPr>
            <p:extLst>
              <p:ext uri="{D42A27DB-BD31-4B8C-83A1-F6EECF244321}">
                <p14:modId xmlns:p14="http://schemas.microsoft.com/office/powerpoint/2010/main" val="3897155948"/>
              </p:ext>
            </p:extLst>
          </p:nvPr>
        </p:nvGraphicFramePr>
        <p:xfrm>
          <a:off x="573088" y="2079625"/>
          <a:ext cx="7899400" cy="2278063"/>
        </p:xfrm>
        <a:graphic>
          <a:graphicData uri="http://schemas.openxmlformats.org/presentationml/2006/ole">
            <mc:AlternateContent xmlns:mc="http://schemas.openxmlformats.org/markup-compatibility/2006">
              <mc:Choice xmlns:v="urn:schemas-microsoft-com:vml" Requires="v">
                <p:oleObj name="Document" r:id="rId3" imgW="5943600" imgH="1714500" progId="Word.Document.12">
                  <p:embed/>
                </p:oleObj>
              </mc:Choice>
              <mc:Fallback>
                <p:oleObj name="Document" r:id="rId3" imgW="5943600" imgH="1714500" progId="Word.Document.12">
                  <p:embed/>
                  <p:pic>
                    <p:nvPicPr>
                      <p:cNvPr id="7" name="Content Placeholder 4">
                        <a:extLst>
                          <a:ext uri="{FF2B5EF4-FFF2-40B4-BE49-F238E27FC236}">
                            <a16:creationId xmlns:a16="http://schemas.microsoft.com/office/drawing/2014/main" id="{3A46C404-F31E-9381-FC99-26B3BCDDD2C4}"/>
                          </a:ext>
                        </a:extLst>
                      </p:cNvPr>
                      <p:cNvPicPr/>
                      <p:nvPr/>
                    </p:nvPicPr>
                    <p:blipFill>
                      <a:blip r:embed="rId4"/>
                      <a:stretch>
                        <a:fillRect/>
                      </a:stretch>
                    </p:blipFill>
                    <p:spPr>
                      <a:xfrm>
                        <a:off x="573088" y="2079625"/>
                        <a:ext cx="7899400" cy="2278063"/>
                      </a:xfrm>
                      <a:prstGeom prst="rect">
                        <a:avLst/>
                      </a:prstGeom>
                    </p:spPr>
                  </p:pic>
                </p:oleObj>
              </mc:Fallback>
            </mc:AlternateContent>
          </a:graphicData>
        </a:graphic>
      </p:graphicFrame>
    </p:spTree>
    <p:extLst>
      <p:ext uri="{BB962C8B-B14F-4D97-AF65-F5344CB8AC3E}">
        <p14:creationId xmlns:p14="http://schemas.microsoft.com/office/powerpoint/2010/main" val="15797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dirty="0"/>
              <a:t>Misreporting of Social Security and Pension Income: Results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dirty="0">
                <a:ea typeface="Arial Unicode MS" panose="020B0604020202020204" pitchFamily="34" charset="-128"/>
                <a:cs typeface="Arial"/>
              </a:rPr>
              <a:t>For two of the most salient income sources for elderly (Social Security and private pensions), black individuals continue to have higher false positive and false negative rates than whites</a:t>
            </a:r>
          </a:p>
          <a:p>
            <a:pPr lvl="1"/>
            <a:r>
              <a:rPr lang="en-US" dirty="0">
                <a:ea typeface="Arial Unicode MS" panose="020B0604020202020204" pitchFamily="34" charset="-128"/>
                <a:cs typeface="Arial"/>
              </a:rPr>
              <a:t>Hispanics have lower false positive rates but higher false negatives rates relative to whites </a:t>
            </a:r>
          </a:p>
          <a:p>
            <a:r>
              <a:rPr lang="en-US" dirty="0">
                <a:ea typeface="Arial Unicode MS" panose="020B0604020202020204" pitchFamily="34" charset="-128"/>
                <a:cs typeface="Arial"/>
              </a:rPr>
              <a:t>But because these income sources are less important for blacks and Hispanics, these biases end up having less of an impact on estimates of poverty </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33</a:t>
            </a:fld>
            <a:endParaRPr lang="en-US"/>
          </a:p>
        </p:txBody>
      </p:sp>
    </p:spTree>
    <p:extLst>
      <p:ext uri="{BB962C8B-B14F-4D97-AF65-F5344CB8AC3E}">
        <p14:creationId xmlns:p14="http://schemas.microsoft.com/office/powerpoint/2010/main" val="851452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of Differential Biases on Overall Changes in Poverty</a:t>
            </a: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34</a:t>
            </a:fld>
            <a:endParaRPr lang="en-US" altLang="en-US" dirty="0"/>
          </a:p>
        </p:txBody>
      </p:sp>
      <p:pic>
        <p:nvPicPr>
          <p:cNvPr id="7" name="Picture 6" descr="A graph of a number of people with their age&#10;&#10;Description automatically generated">
            <a:extLst>
              <a:ext uri="{FF2B5EF4-FFF2-40B4-BE49-F238E27FC236}">
                <a16:creationId xmlns:a16="http://schemas.microsoft.com/office/drawing/2014/main" id="{2042C166-647C-3B66-185E-A846AF5BE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3224" y="2236153"/>
            <a:ext cx="6221411" cy="3732847"/>
          </a:xfrm>
          <a:prstGeom prst="rect">
            <a:avLst/>
          </a:prstGeom>
        </p:spPr>
      </p:pic>
      <p:sp>
        <p:nvSpPr>
          <p:cNvPr id="4" name="Content Placeholder 2">
            <a:extLst>
              <a:ext uri="{FF2B5EF4-FFF2-40B4-BE49-F238E27FC236}">
                <a16:creationId xmlns:a16="http://schemas.microsoft.com/office/drawing/2014/main" id="{1A7FC64C-5667-A306-F649-B74D63EFF21A}"/>
              </a:ext>
            </a:extLst>
          </p:cNvPr>
          <p:cNvSpPr>
            <a:spLocks noGrp="1"/>
          </p:cNvSpPr>
          <p:nvPr>
            <p:ph idx="1"/>
          </p:nvPr>
        </p:nvSpPr>
        <p:spPr>
          <a:xfrm>
            <a:off x="628650" y="1503337"/>
            <a:ext cx="7886700" cy="732816"/>
          </a:xfrm>
        </p:spPr>
        <p:txBody>
          <a:bodyPr>
            <a:noAutofit/>
          </a:bodyPr>
          <a:lstStyle/>
          <a:p>
            <a:r>
              <a:rPr lang="en-US" sz="1600" dirty="0">
                <a:ea typeface="Arial Unicode MS" panose="020B0604020202020204" pitchFamily="34" charset="-128"/>
                <a:cs typeface="Arial"/>
              </a:rPr>
              <a:t>Prior results tend to focus on biases in take-up for particular programs; but taken together these biases can have cumulative effects on poverty and other summary measures of the income distribution (Meyer and Wu 2023)</a:t>
            </a:r>
          </a:p>
        </p:txBody>
      </p:sp>
      <p:sp>
        <p:nvSpPr>
          <p:cNvPr id="5" name="TextBox 4">
            <a:extLst>
              <a:ext uri="{FF2B5EF4-FFF2-40B4-BE49-F238E27FC236}">
                <a16:creationId xmlns:a16="http://schemas.microsoft.com/office/drawing/2014/main" id="{3E0822A1-ADED-5310-4666-5B74E730AD42}"/>
              </a:ext>
            </a:extLst>
          </p:cNvPr>
          <p:cNvSpPr txBox="1"/>
          <p:nvPr/>
        </p:nvSpPr>
        <p:spPr>
          <a:xfrm>
            <a:off x="249383" y="5845743"/>
            <a:ext cx="8894617"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2017 CPS ASEC linked to various administrative records</a:t>
            </a:r>
            <a:r>
              <a:rPr lang="en-US" sz="1000" dirty="0">
                <a:effectLst/>
                <a:latin typeface="Arial" panose="020B0604020202020204" pitchFamily="34" charset="0"/>
                <a:ea typeface="Times New Roman" panose="02020603050405020304" pitchFamily="18" charset="0"/>
                <a:cs typeface="Arial" panose="020B0604020202020204" pitchFamily="34" charset="0"/>
              </a:rPr>
              <a:t>)</a:t>
            </a:r>
          </a:p>
          <a:p>
            <a:r>
              <a:rPr lang="en-US" sz="1000" dirty="0">
                <a:latin typeface="Arial" panose="020B0604020202020204" pitchFamily="34" charset="0"/>
                <a:cs typeface="Arial" panose="020B0604020202020204" pitchFamily="34" charset="0"/>
              </a:rPr>
              <a:t>Approved for release by the Census Bureau’s Disclosure Review Board, authorization number CBDRB-FY2022-CES005-016</a:t>
            </a:r>
          </a:p>
        </p:txBody>
      </p:sp>
    </p:spTree>
    <p:extLst>
      <p:ext uri="{BB962C8B-B14F-4D97-AF65-F5344CB8AC3E}">
        <p14:creationId xmlns:p14="http://schemas.microsoft.com/office/powerpoint/2010/main" val="151963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EC5-A08D-2B42-AFE2-1B6E08DB63DA}"/>
              </a:ext>
            </a:extLst>
          </p:cNvPr>
          <p:cNvSpPr>
            <a:spLocks noGrp="1"/>
          </p:cNvSpPr>
          <p:nvPr>
            <p:ph type="title"/>
          </p:nvPr>
        </p:nvSpPr>
        <p:spPr/>
        <p:txBody>
          <a:bodyPr/>
          <a:lstStyle/>
          <a:p>
            <a:r>
              <a:rPr lang="en-US" dirty="0">
                <a:solidFill>
                  <a:schemeClr val="tx1">
                    <a:lumMod val="75000"/>
                    <a:lumOff val="25000"/>
                  </a:schemeClr>
                </a:solidFill>
                <a:ea typeface="ＭＳ Ｐゴシック" panose="020B0600070205080204" pitchFamily="34" charset="-128"/>
              </a:rPr>
              <a:t>Discussion and Conclusions</a:t>
            </a:r>
            <a:endParaRPr lang="en-US"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D98491C1-71FC-EA4E-B338-1B01DA8F7DCD}"/>
              </a:ext>
            </a:extLst>
          </p:cNvPr>
          <p:cNvSpPr>
            <a:spLocks noGrp="1"/>
          </p:cNvSpPr>
          <p:nvPr>
            <p:ph type="sldNum" sz="quarter" idx="12"/>
          </p:nvPr>
        </p:nvSpPr>
        <p:spPr/>
        <p:txBody>
          <a:bodyPr/>
          <a:lstStyle/>
          <a:p>
            <a:fld id="{4E500727-ADA8-4793-93A3-A3C1E74ECD86}" type="slidenum">
              <a:rPr lang="en-US" smtClean="0"/>
              <a:t>35</a:t>
            </a:fld>
            <a:endParaRPr lang="en-US"/>
          </a:p>
        </p:txBody>
      </p:sp>
    </p:spTree>
    <p:extLst>
      <p:ext uri="{BB962C8B-B14F-4D97-AF65-F5344CB8AC3E}">
        <p14:creationId xmlns:p14="http://schemas.microsoft.com/office/powerpoint/2010/main" val="3435913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sz="1800" dirty="0">
                <a:ea typeface="Arial Unicode MS" panose="020B0604020202020204" pitchFamily="34" charset="-128"/>
                <a:cs typeface="Arial"/>
              </a:rPr>
              <a:t>Did not set out to examine racial differences in misreporting, but rather race was one of 25 explanatory variables in JHR paper, 3 of 28 variables in New York paper, and 4 of 45 variables in unemployment insurance project</a:t>
            </a:r>
          </a:p>
          <a:p>
            <a:pPr lvl="1"/>
            <a:r>
              <a:rPr lang="en-US" sz="1400" dirty="0">
                <a:ea typeface="Arial Unicode MS" panose="020B0604020202020204" pitchFamily="34" charset="-128"/>
                <a:cs typeface="Arial"/>
              </a:rPr>
              <a:t>Racial differences in reporting are also secondary in the work on Social Security and private pension reporting</a:t>
            </a:r>
          </a:p>
          <a:p>
            <a:r>
              <a:rPr lang="en-US" sz="1800" dirty="0">
                <a:ea typeface="Arial Unicode MS" panose="020B0604020202020204" pitchFamily="34" charset="-128"/>
                <a:cs typeface="Arial"/>
              </a:rPr>
              <a:t>Race (and Hispanic ethnicity) are probably the most robust determinants of misreporting across these papers – repeatedly these variables have large and statistically significant effects</a:t>
            </a:r>
          </a:p>
          <a:p>
            <a:r>
              <a:rPr lang="en-US" sz="1800" dirty="0">
                <a:ea typeface="Arial Unicode MS" panose="020B0604020202020204" pitchFamily="34" charset="-128"/>
                <a:cs typeface="Arial"/>
              </a:rPr>
              <a:t>Each paper looks at multiple surveys (with exception of Bee and Mitchell), and in one case multiple programs</a:t>
            </a:r>
          </a:p>
          <a:p>
            <a:pPr lvl="1"/>
            <a:r>
              <a:rPr lang="en-US" sz="1400" dirty="0">
                <a:ea typeface="Arial Unicode MS" panose="020B0604020202020204" pitchFamily="34" charset="-128"/>
                <a:cs typeface="Arial"/>
              </a:rPr>
              <a:t>Three surveys: ACS, CPS, SIPP</a:t>
            </a:r>
          </a:p>
          <a:p>
            <a:pPr lvl="1"/>
            <a:r>
              <a:rPr lang="en-US" sz="1400" dirty="0">
                <a:ea typeface="Arial Unicode MS" panose="020B0604020202020204" pitchFamily="34" charset="-128"/>
                <a:cs typeface="Arial"/>
              </a:rPr>
              <a:t>Three samples: IL and MD, New York, National Data</a:t>
            </a:r>
          </a:p>
          <a:p>
            <a:pPr lvl="1"/>
            <a:r>
              <a:rPr lang="en-US" sz="1400" dirty="0">
                <a:ea typeface="Arial Unicode MS" panose="020B0604020202020204" pitchFamily="34" charset="-128"/>
                <a:cs typeface="Arial"/>
              </a:rPr>
              <a:t>Six income sources or programs: SNAP, Public Assistance (TANF + General Assistance combined), Unemployment Insurance, Social Security, private pensions, Medicaid</a:t>
            </a:r>
          </a:p>
          <a:p>
            <a:r>
              <a:rPr lang="en-US" sz="1800" dirty="0">
                <a:ea typeface="Arial Unicode MS" panose="020B0604020202020204" pitchFamily="34" charset="-128"/>
                <a:cs typeface="Arial"/>
              </a:rPr>
              <a:t>Suggests that the differential biases in reporting along race/ethnicity are not limited to a particular setting but are a general phenomenon </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36</a:t>
            </a:fld>
            <a:endParaRPr lang="en-US"/>
          </a:p>
        </p:txBody>
      </p:sp>
    </p:spTree>
    <p:extLst>
      <p:ext uri="{BB962C8B-B14F-4D97-AF65-F5344CB8AC3E}">
        <p14:creationId xmlns:p14="http://schemas.microsoft.com/office/powerpoint/2010/main" val="2900447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Errors</a:t>
            </a:r>
          </a:p>
        </p:txBody>
      </p:sp>
      <p:sp>
        <p:nvSpPr>
          <p:cNvPr id="7171" name="Rectangle 3"/>
          <p:cNvSpPr>
            <a:spLocks noGrp="1" noChangeArrowheads="1"/>
          </p:cNvSpPr>
          <p:nvPr>
            <p:ph idx="1"/>
          </p:nvPr>
        </p:nvSpPr>
        <p:spPr/>
        <p:txBody>
          <a:bodyPr>
            <a:normAutofit/>
          </a:bodyPr>
          <a:lstStyle/>
          <a:p>
            <a:r>
              <a:rPr lang="en-US" dirty="0">
                <a:ea typeface="Arial Unicode MS" panose="020B0604020202020204" pitchFamily="34" charset="-128"/>
                <a:cs typeface="Arial"/>
              </a:rPr>
              <a:t>We have very limited information on the source of errors</a:t>
            </a:r>
          </a:p>
          <a:p>
            <a:r>
              <a:rPr lang="en-US" dirty="0">
                <a:ea typeface="Arial Unicode MS" panose="020B0604020202020204" pitchFamily="34" charset="-128"/>
                <a:cs typeface="Arial"/>
              </a:rPr>
              <a:t>Combination of field representatives (interviewers) and respondent</a:t>
            </a:r>
          </a:p>
          <a:p>
            <a:r>
              <a:rPr lang="en-US" dirty="0">
                <a:ea typeface="Arial Unicode MS" panose="020B0604020202020204" pitchFamily="34" charset="-128"/>
                <a:cs typeface="Arial"/>
              </a:rPr>
              <a:t>Meyer et al. (2023) finds that salience, recall, heterogeneity in care of respondents/field representatives, stigma, and other factors matter</a:t>
            </a:r>
          </a:p>
          <a:p>
            <a:r>
              <a:rPr lang="en-US" dirty="0">
                <a:ea typeface="Arial Unicode MS" panose="020B0604020202020204" pitchFamily="34" charset="-128"/>
                <a:cs typeface="Arial"/>
              </a:rPr>
              <a:t>May not be that minority respondents are the source of the errors</a:t>
            </a:r>
          </a:p>
          <a:p>
            <a:pPr lvl="1"/>
            <a:r>
              <a:rPr lang="en-US" dirty="0">
                <a:ea typeface="Arial Unicode MS" panose="020B0604020202020204" pitchFamily="34" charset="-128"/>
                <a:cs typeface="Arial"/>
              </a:rPr>
              <a:t>Field representatives may hurry through interviews in minority areas</a:t>
            </a:r>
          </a:p>
          <a:p>
            <a:pPr lvl="1"/>
            <a:r>
              <a:rPr lang="en-US" dirty="0">
                <a:ea typeface="Arial Unicode MS" panose="020B0604020202020204" pitchFamily="34" charset="-128"/>
                <a:cs typeface="Arial"/>
              </a:rPr>
              <a:t>Does seems to be that minority responses are generally lower in accuracy as measured by both false negatives and positives</a:t>
            </a: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37</a:t>
            </a:fld>
            <a:endParaRPr lang="en-US" altLang="en-US" dirty="0"/>
          </a:p>
        </p:txBody>
      </p:sp>
    </p:spTree>
    <p:extLst>
      <p:ext uri="{BB962C8B-B14F-4D97-AF65-F5344CB8AC3E}">
        <p14:creationId xmlns:p14="http://schemas.microsoft.com/office/powerpoint/2010/main" val="529066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sz="1800" dirty="0">
                <a:ea typeface="Arial Unicode MS" panose="020B0604020202020204" pitchFamily="34" charset="-128"/>
                <a:cs typeface="Arial"/>
              </a:rPr>
              <a:t>Program receipt is higher for Blacks and Hispanics relative to whites and non-Hispanics than indicated by survey data</a:t>
            </a:r>
          </a:p>
          <a:p>
            <a:r>
              <a:rPr lang="en-US" sz="1800" dirty="0">
                <a:ea typeface="Arial Unicode MS" panose="020B0604020202020204" pitchFamily="34" charset="-128"/>
                <a:cs typeface="Arial"/>
              </a:rPr>
              <a:t>Implies that many papers have understated the relative receipt of these groups</a:t>
            </a:r>
          </a:p>
          <a:p>
            <a:pPr lvl="1"/>
            <a:r>
              <a:rPr lang="en-US" sz="1400" dirty="0">
                <a:ea typeface="Arial Unicode MS" panose="020B0604020202020204" pitchFamily="34" charset="-128"/>
                <a:cs typeface="Arial"/>
              </a:rPr>
              <a:t>Implications for disproportionate use literature</a:t>
            </a:r>
          </a:p>
          <a:p>
            <a:pPr lvl="1"/>
            <a:r>
              <a:rPr lang="en-US" sz="1400" dirty="0">
                <a:ea typeface="Arial Unicode MS" panose="020B0604020202020204" pitchFamily="34" charset="-128"/>
                <a:cs typeface="Arial"/>
              </a:rPr>
              <a:t>Implications for discrimination literature</a:t>
            </a:r>
          </a:p>
          <a:p>
            <a:r>
              <a:rPr lang="en-US" sz="1800" dirty="0">
                <a:ea typeface="Arial Unicode MS" panose="020B0604020202020204" pitchFamily="34" charset="-128"/>
                <a:cs typeface="Arial"/>
              </a:rPr>
              <a:t>Also suggests that poverty differences between minorities and others are likely overstated</a:t>
            </a:r>
          </a:p>
          <a:p>
            <a:r>
              <a:rPr lang="en-US" sz="1800" dirty="0">
                <a:ea typeface="Arial Unicode MS" panose="020B0604020202020204" pitchFamily="34" charset="-128"/>
                <a:cs typeface="Arial"/>
              </a:rPr>
              <a:t>Suggests one should be cautious in interpreting many survey based racial and ethnic differences </a:t>
            </a:r>
          </a:p>
          <a:p>
            <a:r>
              <a:rPr lang="en-US" sz="1800" dirty="0">
                <a:ea typeface="Arial Unicode MS" panose="020B0604020202020204" pitchFamily="34" charset="-128"/>
                <a:cs typeface="Arial"/>
              </a:rPr>
              <a:t>Further highlights the importance of linking survey and administrative data</a:t>
            </a:r>
          </a:p>
          <a:p>
            <a:pPr lvl="1"/>
            <a:r>
              <a:rPr lang="en-US" sz="1400" dirty="0">
                <a:ea typeface="Arial Unicode MS" panose="020B0604020202020204" pitchFamily="34" charset="-128"/>
                <a:cs typeface="Arial"/>
              </a:rPr>
              <a:t>On their own, each source has weaknesses</a:t>
            </a:r>
          </a:p>
          <a:p>
            <a:pPr lvl="1"/>
            <a:r>
              <a:rPr lang="en-US" sz="1400" dirty="0">
                <a:ea typeface="Arial Unicode MS" panose="020B0604020202020204" pitchFamily="34" charset="-128"/>
                <a:cs typeface="Arial"/>
              </a:rPr>
              <a:t>Survey data understate receipt, while administrative data often lack or have erroneous measures of race/ethnicity (as that information is not used to administer programs, etc.)</a:t>
            </a:r>
          </a:p>
          <a:p>
            <a:pPr lvl="1"/>
            <a:r>
              <a:rPr lang="en-US" sz="1400" dirty="0">
                <a:ea typeface="Arial Unicode MS" panose="020B0604020202020204" pitchFamily="34" charset="-128"/>
                <a:cs typeface="Arial"/>
              </a:rPr>
              <a:t>But linking together these records unlocks the ability to conduct accurate distributional analyses of programs along not only racial/ethnic lines but also </a:t>
            </a:r>
            <a:r>
              <a:rPr lang="en-US" sz="1400">
                <a:ea typeface="Arial Unicode MS" panose="020B0604020202020204" pitchFamily="34" charset="-128"/>
                <a:cs typeface="Arial"/>
              </a:rPr>
              <a:t>other characteristics</a:t>
            </a:r>
            <a:endParaRPr lang="en-US" sz="1400" dirty="0">
              <a:ea typeface="Arial Unicode MS" panose="020B0604020202020204" pitchFamily="34" charset="-128"/>
              <a:cs typeface="Arial"/>
            </a:endParaRP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38</a:t>
            </a:fld>
            <a:endParaRPr lang="en-US"/>
          </a:p>
        </p:txBody>
      </p:sp>
    </p:spTree>
    <p:extLst>
      <p:ext uri="{BB962C8B-B14F-4D97-AF65-F5344CB8AC3E}">
        <p14:creationId xmlns:p14="http://schemas.microsoft.com/office/powerpoint/2010/main" val="3550342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B232-1984-B59B-202E-4D990DC3320D}"/>
              </a:ext>
            </a:extLst>
          </p:cNvPr>
          <p:cNvSpPr>
            <a:spLocks noGrp="1"/>
          </p:cNvSpPr>
          <p:nvPr>
            <p:ph type="title"/>
          </p:nvPr>
        </p:nvSpPr>
        <p:spPr/>
        <p:txBody>
          <a:bodyPr/>
          <a:lstStyle/>
          <a:p>
            <a:r>
              <a:rPr lang="en-US" dirty="0"/>
              <a:t>References (need to expand)</a:t>
            </a:r>
          </a:p>
        </p:txBody>
      </p:sp>
      <p:sp>
        <p:nvSpPr>
          <p:cNvPr id="3" name="Content Placeholder 2">
            <a:extLst>
              <a:ext uri="{FF2B5EF4-FFF2-40B4-BE49-F238E27FC236}">
                <a16:creationId xmlns:a16="http://schemas.microsoft.com/office/drawing/2014/main" id="{FA672821-99B8-4079-B603-76B8D3AA8F9C}"/>
              </a:ext>
            </a:extLst>
          </p:cNvPr>
          <p:cNvSpPr>
            <a:spLocks noGrp="1"/>
          </p:cNvSpPr>
          <p:nvPr>
            <p:ph idx="1"/>
          </p:nvPr>
        </p:nvSpPr>
        <p:spPr/>
        <p:txBody>
          <a:bodyPr>
            <a:normAutofit fontScale="55000" lnSpcReduction="20000"/>
          </a:bodyPr>
          <a:lstStyle/>
          <a:p>
            <a:pPr marL="0" indent="0">
              <a:spcBef>
                <a:spcPts val="0"/>
              </a:spcBef>
              <a:buNone/>
            </a:pPr>
            <a:r>
              <a:rPr lang="en-US" sz="1800" dirty="0">
                <a:effectLst/>
                <a:ea typeface="Times New Roman" panose="02020603050405020304" pitchFamily="18" charset="0"/>
                <a:cs typeface="Times New Roman" panose="02020603050405020304" pitchFamily="18" charset="0"/>
              </a:rPr>
              <a:t>Bollinger, C.R. and David, M.H. 1997. “Modeling Discrete Choice with Response Error: Food Stamp Participation.” Journal of the American Statistical Association, 92 (439), 827-835.</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Burkhauser, R.V., Corinth, K., Elwell, J. and Larrimore, J. 2022. “Evaluating the Success of President Johnson’s War on Poverty: Revisiting the Historical Record Using an Absolute Full-Income Poverty Measure.” NBER Working Paper 26532, Revised August 2022.</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Celhay, Pablo, Bruce D. Meyer and Nikolas </a:t>
            </a:r>
            <a:r>
              <a:rPr lang="en-US" sz="1800" dirty="0" err="1">
                <a:effectLst/>
                <a:ea typeface="Times New Roman" panose="02020603050405020304" pitchFamily="18" charset="0"/>
                <a:cs typeface="Times New Roman" panose="02020603050405020304" pitchFamily="18" charset="0"/>
              </a:rPr>
              <a:t>Mittag</a:t>
            </a:r>
            <a:r>
              <a:rPr lang="en-US" sz="1800" dirty="0">
                <a:effectLst/>
                <a:ea typeface="Times New Roman" panose="02020603050405020304" pitchFamily="18" charset="0"/>
                <a:cs typeface="Times New Roman" panose="02020603050405020304" pitchFamily="18" charset="0"/>
              </a:rPr>
              <a:t>. 2021. “Errors in Reporting and Imputation of Government Benefits and Their Implications” NBER Working Paper 29184.</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Forsythe, E., and Yang, H. 2021. “Understanding Disparities in Unemployment Insurance Recipiency,” Report to the Department of Labor.</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Gould-Werth, A., and Shaefer, H.L. 2012. “Unemployment Insurance Participation by Education and by Race and Ethnicity.” Monthly Labor Review 135: 28.</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Kuka, E., and Stuart, B.A. 2021 “Racial Inequality in Unemployment Insurance Receipt and Take-Up.” NBER Working Paper 29595. </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Meyer, B.D. and </a:t>
            </a:r>
            <a:r>
              <a:rPr lang="en-US" sz="1800" dirty="0" err="1">
                <a:effectLst/>
                <a:ea typeface="Times New Roman" panose="02020603050405020304" pitchFamily="18" charset="0"/>
                <a:cs typeface="Times New Roman" panose="02020603050405020304" pitchFamily="18" charset="0"/>
              </a:rPr>
              <a:t>Mittag</a:t>
            </a:r>
            <a:r>
              <a:rPr lang="en-US" sz="1800" dirty="0">
                <a:effectLst/>
                <a:ea typeface="Times New Roman" panose="02020603050405020304" pitchFamily="18" charset="0"/>
                <a:cs typeface="Times New Roman" panose="02020603050405020304" pitchFamily="18" charset="0"/>
              </a:rPr>
              <a:t>, N. 2017. “Misclassification in Binary Choice Models.” Journal of Econometrics. 200(2), 295-311.</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Meyer, B.D., </a:t>
            </a:r>
            <a:r>
              <a:rPr lang="en-US" sz="1800" dirty="0" err="1">
                <a:effectLst/>
                <a:ea typeface="Times New Roman" panose="02020603050405020304" pitchFamily="18" charset="0"/>
                <a:cs typeface="Times New Roman" panose="02020603050405020304" pitchFamily="18" charset="0"/>
              </a:rPr>
              <a:t>Mittag</a:t>
            </a:r>
            <a:r>
              <a:rPr lang="en-US" sz="1800" dirty="0">
                <a:effectLst/>
                <a:ea typeface="Times New Roman" panose="02020603050405020304" pitchFamily="18" charset="0"/>
                <a:cs typeface="Times New Roman" panose="02020603050405020304" pitchFamily="18" charset="0"/>
              </a:rPr>
              <a:t>, N. and Goerge, R. 2022. “Errors in Survey Reporting and Imputation and Their Effects on Estimates of Food Stamp Program Participation.” Journal of Human Resources 57(5): 1605-1644.</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Meyer, Bruce D., Derek Wu, Matthew Stadnicki and Patrick Langetieg. 2023. “The Reporting of Unemployment Insurance and Unemployment in Survey and Administrative Sources.”  Working Paper.</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err="1">
                <a:effectLst/>
                <a:ea typeface="Times New Roman" panose="02020603050405020304" pitchFamily="18" charset="0"/>
                <a:cs typeface="Times New Roman" panose="02020603050405020304" pitchFamily="18" charset="0"/>
              </a:rPr>
              <a:t>Mittag</a:t>
            </a:r>
            <a:r>
              <a:rPr lang="en-US" sz="1800" dirty="0">
                <a:effectLst/>
                <a:ea typeface="Times New Roman" panose="02020603050405020304" pitchFamily="18" charset="0"/>
                <a:cs typeface="Times New Roman" panose="02020603050405020304" pitchFamily="18" charset="0"/>
              </a:rPr>
              <a:t>, N. 2019. “Correcting for Misreporting of Government Benefits.” American Economic Journal: Economic Policy 11(2): 142-16.</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Moffitt, R.A. and Gottschalk, P.T., 2001. Ethnic and racial differences in welfare receipt in the United States. In America becoming: Racial trends and their consequences, Vol. 2, Chapter 7, pp.152-173. Washington, DC: The National Academies Press.</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U.S. Census Bureau. 2022. “Poverty in the United States: 2021.” Current Population Report P60-277. U.S. Census Bureau. </a:t>
            </a:r>
          </a:p>
          <a:p>
            <a:pPr marL="0" indent="0">
              <a:spcBef>
                <a:spcPts val="0"/>
              </a:spcBef>
              <a:buNone/>
            </a:pPr>
            <a:endParaRPr lang="en-US" sz="1800" dirty="0">
              <a:effectLst/>
              <a:ea typeface="Times New Roman" panose="02020603050405020304" pitchFamily="18" charset="0"/>
              <a:cs typeface="Times New Roman" panose="02020603050405020304" pitchFamily="18" charset="0"/>
            </a:endParaRPr>
          </a:p>
          <a:p>
            <a:pPr marL="0" indent="0">
              <a:spcBef>
                <a:spcPts val="0"/>
              </a:spcBef>
              <a:buNone/>
            </a:pPr>
            <a:r>
              <a:rPr lang="en-US" sz="1800" dirty="0">
                <a:effectLst/>
                <a:ea typeface="Times New Roman" panose="02020603050405020304" pitchFamily="18" charset="0"/>
                <a:cs typeface="Times New Roman" panose="02020603050405020304" pitchFamily="18" charset="0"/>
              </a:rPr>
              <a:t>U.S. General Accounting Office (GAO) 2022. “Pandemic Unemployment Assistance: Federal Program Supported Contingent Workers Amid Historic Demand, but DOL Should Examine Racial Disparities in Benefit Receipt” Report to Congressional Committee GAO-22-104438, Washington, D.C.</a:t>
            </a:r>
          </a:p>
        </p:txBody>
      </p:sp>
      <p:sp>
        <p:nvSpPr>
          <p:cNvPr id="4" name="Slide Number Placeholder 3">
            <a:extLst>
              <a:ext uri="{FF2B5EF4-FFF2-40B4-BE49-F238E27FC236}">
                <a16:creationId xmlns:a16="http://schemas.microsoft.com/office/drawing/2014/main" id="{B4BDEAD7-2ACD-221E-396A-D698F9DD15C0}"/>
              </a:ext>
            </a:extLst>
          </p:cNvPr>
          <p:cNvSpPr>
            <a:spLocks noGrp="1"/>
          </p:cNvSpPr>
          <p:nvPr>
            <p:ph type="sldNum" sz="quarter" idx="12"/>
          </p:nvPr>
        </p:nvSpPr>
        <p:spPr/>
        <p:txBody>
          <a:bodyPr/>
          <a:lstStyle/>
          <a:p>
            <a:fld id="{4E500727-ADA8-4793-93A3-A3C1E74ECD86}" type="slidenum">
              <a:rPr lang="en-US" smtClean="0"/>
              <a:pPr/>
              <a:t>39</a:t>
            </a:fld>
            <a:endParaRPr lang="en-US"/>
          </a:p>
        </p:txBody>
      </p:sp>
    </p:spTree>
    <p:extLst>
      <p:ext uri="{BB962C8B-B14F-4D97-AF65-F5344CB8AC3E}">
        <p14:creationId xmlns:p14="http://schemas.microsoft.com/office/powerpoint/2010/main" val="306957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400" dirty="0">
                <a:ea typeface="ＭＳ Ｐゴシック" panose="020B0600070205080204" pitchFamily="34" charset="-128"/>
              </a:rPr>
              <a:t>Addressing the Problem of Survey Error</a:t>
            </a:r>
            <a:endParaRPr lang="en-US" sz="3400" dirty="0"/>
          </a:p>
        </p:txBody>
      </p:sp>
      <p:sp>
        <p:nvSpPr>
          <p:cNvPr id="7171" name="Rectangle 3"/>
          <p:cNvSpPr>
            <a:spLocks noGrp="1" noChangeArrowheads="1"/>
          </p:cNvSpPr>
          <p:nvPr>
            <p:ph idx="1"/>
          </p:nvPr>
        </p:nvSpPr>
        <p:spPr/>
        <p:txBody>
          <a:bodyPr>
            <a:normAutofit fontScale="92500" lnSpcReduction="20000"/>
          </a:bodyPr>
          <a:lstStyle/>
          <a:p>
            <a:r>
              <a:rPr lang="en-US" dirty="0">
                <a:ea typeface="Arial Unicode MS" panose="020B0604020202020204" pitchFamily="34" charset="-128"/>
                <a:cs typeface="Arial"/>
              </a:rPr>
              <a:t>For problems of endogeneity, </a:t>
            </a:r>
            <a:r>
              <a:rPr lang="en-US" i="1" dirty="0">
                <a:ea typeface="Arial Unicode MS" panose="020B0604020202020204" pitchFamily="34" charset="-128"/>
                <a:cs typeface="Arial"/>
              </a:rPr>
              <a:t>suspecting</a:t>
            </a:r>
            <a:r>
              <a:rPr lang="en-US" dirty="0">
                <a:ea typeface="Arial Unicode MS" panose="020B0604020202020204" pitchFamily="34" charset="-128"/>
                <a:cs typeface="Arial"/>
              </a:rPr>
              <a:t> that there may be bias often based on conjectures about unobserved variables typically prompts researchers to reject OLS and apply IV methods that </a:t>
            </a:r>
            <a:r>
              <a:rPr lang="en-US" i="1" dirty="0">
                <a:ea typeface="Arial Unicode MS" panose="020B0604020202020204" pitchFamily="34" charset="-128"/>
                <a:cs typeface="Arial"/>
              </a:rPr>
              <a:t>may or may not</a:t>
            </a:r>
            <a:r>
              <a:rPr lang="en-US" dirty="0">
                <a:ea typeface="Arial Unicode MS" panose="020B0604020202020204" pitchFamily="34" charset="-128"/>
                <a:cs typeface="Arial"/>
              </a:rPr>
              <a:t> improve the bias</a:t>
            </a:r>
          </a:p>
          <a:p>
            <a:r>
              <a:rPr lang="en-US" dirty="0">
                <a:ea typeface="Arial Unicode MS" panose="020B0604020202020204" pitchFamily="34" charset="-128"/>
                <a:cs typeface="Arial"/>
              </a:rPr>
              <a:t>For measurement problems, we </a:t>
            </a:r>
            <a:r>
              <a:rPr lang="en-US" i="1" dirty="0">
                <a:ea typeface="Arial Unicode MS" panose="020B0604020202020204" pitchFamily="34" charset="-128"/>
                <a:cs typeface="Arial"/>
              </a:rPr>
              <a:t>have evidence</a:t>
            </a:r>
            <a:r>
              <a:rPr lang="en-US" dirty="0">
                <a:ea typeface="Arial Unicode MS" panose="020B0604020202020204" pitchFamily="34" charset="-128"/>
                <a:cs typeface="Arial"/>
              </a:rPr>
              <a:t> that there is bias and often </a:t>
            </a:r>
            <a:r>
              <a:rPr lang="en-US" i="1" dirty="0">
                <a:ea typeface="Arial Unicode MS" panose="020B0604020202020204" pitchFamily="34" charset="-128"/>
                <a:cs typeface="Arial"/>
              </a:rPr>
              <a:t>know</a:t>
            </a:r>
            <a:r>
              <a:rPr lang="en-US" dirty="0">
                <a:ea typeface="Arial Unicode MS" panose="020B0604020202020204" pitchFamily="34" charset="-128"/>
                <a:cs typeface="Arial"/>
              </a:rPr>
              <a:t> methods to improve estimates, yet we currently do not have the same expectation that we should change methods</a:t>
            </a:r>
          </a:p>
          <a:p>
            <a:r>
              <a:rPr lang="en-US" dirty="0">
                <a:ea typeface="Arial Unicode MS" panose="020B0604020202020204" pitchFamily="34" charset="-128"/>
                <a:cs typeface="Arial"/>
              </a:rPr>
              <a:t>On the positive side, some recent papers recognize the problem of high error rates (e.g. Kuka and Stuart, 2021)</a:t>
            </a:r>
          </a:p>
          <a:p>
            <a:r>
              <a:rPr lang="en-US" dirty="0">
                <a:ea typeface="Arial Unicode MS" panose="020B0604020202020204" pitchFamily="34" charset="-128"/>
                <a:cs typeface="Arial"/>
              </a:rPr>
              <a:t>Yet, despite mounting evidence, the problem that errors are related to covariates is usually put aside</a:t>
            </a:r>
          </a:p>
          <a:p>
            <a:r>
              <a:rPr lang="en-US" dirty="0">
                <a:ea typeface="Arial Unicode MS" panose="020B0604020202020204" pitchFamily="34" charset="-128"/>
                <a:cs typeface="Arial"/>
              </a:rPr>
              <a:t>The goal of this paper is to provide evidence that </a:t>
            </a:r>
            <a:r>
              <a:rPr lang="en-US" i="1" dirty="0">
                <a:ea typeface="Arial Unicode MS" panose="020B0604020202020204" pitchFamily="34" charset="-128"/>
                <a:cs typeface="Arial"/>
              </a:rPr>
              <a:t>differences in reporting</a:t>
            </a:r>
            <a:r>
              <a:rPr lang="en-US" dirty="0">
                <a:ea typeface="Arial Unicode MS" panose="020B0604020202020204" pitchFamily="34" charset="-128"/>
                <a:cs typeface="Arial"/>
              </a:rPr>
              <a:t> between racial and ethnic groups lead to </a:t>
            </a:r>
            <a:r>
              <a:rPr lang="en-US" i="1" dirty="0">
                <a:ea typeface="Arial Unicode MS" panose="020B0604020202020204" pitchFamily="34" charset="-128"/>
                <a:cs typeface="Arial"/>
              </a:rPr>
              <a:t>bias in estimates</a:t>
            </a:r>
            <a:r>
              <a:rPr lang="en-US" dirty="0">
                <a:ea typeface="Arial Unicode MS" panose="020B0604020202020204" pitchFamily="34" charset="-128"/>
                <a:cs typeface="Arial"/>
              </a:rPr>
              <a:t> of differences between these groups so we should change our expectations about appropriate methods</a:t>
            </a: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4</a:t>
            </a:fld>
            <a:endParaRPr lang="en-US" altLang="en-US" dirty="0"/>
          </a:p>
        </p:txBody>
      </p:sp>
    </p:spTree>
    <p:extLst>
      <p:ext uri="{BB962C8B-B14F-4D97-AF65-F5344CB8AC3E}">
        <p14:creationId xmlns:p14="http://schemas.microsoft.com/office/powerpoint/2010/main" val="4238504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ea typeface="ＭＳ Ｐゴシック" panose="020B0600070205080204" pitchFamily="34" charset="-128"/>
              </a:rPr>
              <a:t>Appendix Slides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4" name="Slide Number Placeholder 3"/>
          <p:cNvSpPr>
            <a:spLocks noGrp="1"/>
          </p:cNvSpPr>
          <p:nvPr>
            <p:ph type="sldNum" sz="quarter" idx="12"/>
          </p:nvPr>
        </p:nvSpPr>
        <p:spPr/>
        <p:txBody>
          <a:bodyPr/>
          <a:lstStyle/>
          <a:p>
            <a:pPr>
              <a:defRPr/>
            </a:pPr>
            <a:fld id="{D9B664B7-0FA1-4874-9D1D-D955EEAFF710}" type="slidenum">
              <a:rPr lang="en-US" altLang="en-US" smtClean="0"/>
              <a:pPr>
                <a:defRPr/>
              </a:pPr>
              <a:t>40</a:t>
            </a:fld>
            <a:endParaRPr lang="en-US" altLang="en-US" dirty="0"/>
          </a:p>
        </p:txBody>
      </p:sp>
    </p:spTree>
    <p:extLst>
      <p:ext uri="{BB962C8B-B14F-4D97-AF65-F5344CB8AC3E}">
        <p14:creationId xmlns:p14="http://schemas.microsoft.com/office/powerpoint/2010/main" val="3276168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Determinants of False Negatives and Positives in IL and MD: Non-White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41</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nvPr>
        </p:nvGraphicFramePr>
        <p:xfrm>
          <a:off x="606149" y="1993036"/>
          <a:ext cx="7776847" cy="3157267"/>
        </p:xfrm>
        <a:graphic>
          <a:graphicData uri="http://schemas.openxmlformats.org/presentationml/2006/ole">
            <mc:AlternateContent xmlns:mc="http://schemas.openxmlformats.org/markup-compatibility/2006">
              <mc:Choice xmlns:v="urn:schemas-microsoft-com:vml" Requires="v">
                <p:oleObj name="Document" r:id="rId3" imgW="5943600" imgH="2413000" progId="Word.Document.12">
                  <p:embed/>
                </p:oleObj>
              </mc:Choice>
              <mc:Fallback>
                <p:oleObj name="Document" r:id="rId3" imgW="5943600" imgH="2413000"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606149" y="1993036"/>
                        <a:ext cx="7776847" cy="3157267"/>
                      </a:xfrm>
                      <a:prstGeom prst="rect">
                        <a:avLst/>
                      </a:prstGeom>
                    </p:spPr>
                  </p:pic>
                </p:oleObj>
              </mc:Fallback>
            </mc:AlternateContent>
          </a:graphicData>
        </a:graphic>
      </p:graphicFrame>
    </p:spTree>
    <p:extLst>
      <p:ext uri="{BB962C8B-B14F-4D97-AF65-F5344CB8AC3E}">
        <p14:creationId xmlns:p14="http://schemas.microsoft.com/office/powerpoint/2010/main" val="413183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Determinants of Reported and Admin SNAP Receipt in IL and MD: Non-White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42</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nvPr>
        </p:nvGraphicFramePr>
        <p:xfrm>
          <a:off x="628650" y="1522842"/>
          <a:ext cx="7664751" cy="3799620"/>
        </p:xfrm>
        <a:graphic>
          <a:graphicData uri="http://schemas.openxmlformats.org/presentationml/2006/ole">
            <mc:AlternateContent xmlns:mc="http://schemas.openxmlformats.org/markup-compatibility/2006">
              <mc:Choice xmlns:v="urn:schemas-microsoft-com:vml" Requires="v">
                <p:oleObj name="Document" r:id="rId3" imgW="5943600" imgH="2946400" progId="Word.Document.12">
                  <p:embed/>
                </p:oleObj>
              </mc:Choice>
              <mc:Fallback>
                <p:oleObj name="Document" r:id="rId3" imgW="5943600" imgH="2946400"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628650" y="1522842"/>
                        <a:ext cx="7664751" cy="3799620"/>
                      </a:xfrm>
                      <a:prstGeom prst="rect">
                        <a:avLst/>
                      </a:prstGeom>
                    </p:spPr>
                  </p:pic>
                </p:oleObj>
              </mc:Fallback>
            </mc:AlternateContent>
          </a:graphicData>
        </a:graphic>
      </p:graphicFrame>
    </p:spTree>
    <p:extLst>
      <p:ext uri="{BB962C8B-B14F-4D97-AF65-F5344CB8AC3E}">
        <p14:creationId xmlns:p14="http://schemas.microsoft.com/office/powerpoint/2010/main" val="3886830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Determinants of False Negatives and Positives in NY: Black/Hispanic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43</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extLst>
              <p:ext uri="{D42A27DB-BD31-4B8C-83A1-F6EECF244321}">
                <p14:modId xmlns:p14="http://schemas.microsoft.com/office/powerpoint/2010/main" val="2188865859"/>
              </p:ext>
            </p:extLst>
          </p:nvPr>
        </p:nvGraphicFramePr>
        <p:xfrm>
          <a:off x="837136" y="1452563"/>
          <a:ext cx="7469728" cy="4405224"/>
        </p:xfrm>
        <a:graphic>
          <a:graphicData uri="http://schemas.openxmlformats.org/presentationml/2006/ole">
            <mc:AlternateContent xmlns:mc="http://schemas.openxmlformats.org/markup-compatibility/2006">
              <mc:Choice xmlns:v="urn:schemas-microsoft-com:vml" Requires="v">
                <p:oleObj name="Document" r:id="rId3" imgW="5943600" imgH="3505200" progId="Word.Document.12">
                  <p:embed/>
                </p:oleObj>
              </mc:Choice>
              <mc:Fallback>
                <p:oleObj name="Document" r:id="rId3" imgW="5943600" imgH="3505200"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837136" y="1452563"/>
                        <a:ext cx="7469728" cy="4405224"/>
                      </a:xfrm>
                      <a:prstGeom prst="rect">
                        <a:avLst/>
                      </a:prstGeom>
                    </p:spPr>
                  </p:pic>
                </p:oleObj>
              </mc:Fallback>
            </mc:AlternateContent>
          </a:graphicData>
        </a:graphic>
      </p:graphicFrame>
    </p:spTree>
    <p:extLst>
      <p:ext uri="{BB962C8B-B14F-4D97-AF65-F5344CB8AC3E}">
        <p14:creationId xmlns:p14="http://schemas.microsoft.com/office/powerpoint/2010/main" val="1087565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E2BD-9E9B-4160-06BD-C4D2686DC4E6}"/>
              </a:ext>
            </a:extLst>
          </p:cNvPr>
          <p:cNvSpPr>
            <a:spLocks noGrp="1"/>
          </p:cNvSpPr>
          <p:nvPr>
            <p:ph type="title"/>
          </p:nvPr>
        </p:nvSpPr>
        <p:spPr>
          <a:xfrm>
            <a:off x="491490" y="136522"/>
            <a:ext cx="8023860" cy="1189042"/>
          </a:xfrm>
        </p:spPr>
        <p:txBody>
          <a:bodyPr>
            <a:normAutofit/>
          </a:bodyPr>
          <a:lstStyle/>
          <a:p>
            <a:r>
              <a:rPr lang="en-US" sz="2800" dirty="0"/>
              <a:t>False Positive and False Negative Misreporting Rates (%) by Demographic Group, CPS and SIPP</a:t>
            </a:r>
          </a:p>
        </p:txBody>
      </p:sp>
      <p:pic>
        <p:nvPicPr>
          <p:cNvPr id="6" name="Content Placeholder 5" descr="Table&#10;&#10;Description automatically generated">
            <a:extLst>
              <a:ext uri="{FF2B5EF4-FFF2-40B4-BE49-F238E27FC236}">
                <a16:creationId xmlns:a16="http://schemas.microsoft.com/office/drawing/2014/main" id="{D19C8C6F-21B4-D3E9-0051-8334401B82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9402" y="1503363"/>
            <a:ext cx="6743729" cy="4672584"/>
          </a:xfrm>
        </p:spPr>
      </p:pic>
      <p:sp>
        <p:nvSpPr>
          <p:cNvPr id="4" name="Slide Number Placeholder 3">
            <a:extLst>
              <a:ext uri="{FF2B5EF4-FFF2-40B4-BE49-F238E27FC236}">
                <a16:creationId xmlns:a16="http://schemas.microsoft.com/office/drawing/2014/main" id="{980E5753-4EB5-EBB3-C5E5-08A242A5D5CF}"/>
              </a:ext>
            </a:extLst>
          </p:cNvPr>
          <p:cNvSpPr>
            <a:spLocks noGrp="1"/>
          </p:cNvSpPr>
          <p:nvPr>
            <p:ph type="sldNum" sz="quarter" idx="12"/>
          </p:nvPr>
        </p:nvSpPr>
        <p:spPr/>
        <p:txBody>
          <a:bodyPr/>
          <a:lstStyle/>
          <a:p>
            <a:fld id="{4E500727-ADA8-4793-93A3-A3C1E74ECD86}" type="slidenum">
              <a:rPr lang="en-US" smtClean="0"/>
              <a:pPr/>
              <a:t>44</a:t>
            </a:fld>
            <a:endParaRPr lang="en-US"/>
          </a:p>
        </p:txBody>
      </p:sp>
    </p:spTree>
    <p:extLst>
      <p:ext uri="{BB962C8B-B14F-4D97-AF65-F5344CB8AC3E}">
        <p14:creationId xmlns:p14="http://schemas.microsoft.com/office/powerpoint/2010/main" val="1434262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Robustness Checks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dirty="0">
                <a:ea typeface="Arial Unicode MS" panose="020B0604020202020204" pitchFamily="34" charset="-128"/>
                <a:cs typeface="Arial"/>
              </a:rPr>
              <a:t>Incorporating 1040s from processing year 2012 reveals that late filers have a very small effect on the results</a:t>
            </a:r>
          </a:p>
          <a:p>
            <a:r>
              <a:rPr lang="en-US" dirty="0">
                <a:ea typeface="Arial Unicode MS" panose="020B0604020202020204" pitchFamily="34" charset="-128"/>
                <a:cs typeface="Arial"/>
              </a:rPr>
              <a:t>Main results on misreporting of UI in surveys hold after excluding California and New Jersey from sample (which had paid family leave programs in 2010 that were included with UI on Box 1 of 1099-Gs) </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45</a:t>
            </a:fld>
            <a:endParaRPr lang="en-US"/>
          </a:p>
        </p:txBody>
      </p:sp>
    </p:spTree>
    <p:extLst>
      <p:ext uri="{BB962C8B-B14F-4D97-AF65-F5344CB8AC3E}">
        <p14:creationId xmlns:p14="http://schemas.microsoft.com/office/powerpoint/2010/main" val="1955933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Previously Disclosed Results</a:t>
            </a:r>
          </a:p>
        </p:txBody>
      </p:sp>
      <p:sp>
        <p:nvSpPr>
          <p:cNvPr id="7171" name="Rectangle 3"/>
          <p:cNvSpPr>
            <a:spLocks noGrp="1" noChangeArrowheads="1"/>
          </p:cNvSpPr>
          <p:nvPr>
            <p:ph idx="1"/>
          </p:nvPr>
        </p:nvSpPr>
        <p:spPr/>
        <p:txBody>
          <a:bodyPr>
            <a:normAutofit fontScale="92500" lnSpcReduction="10000"/>
          </a:bodyPr>
          <a:lstStyle/>
          <a:p>
            <a:r>
              <a:rPr lang="en-US" dirty="0">
                <a:ea typeface="Arial Unicode MS" panose="020B0604020202020204" pitchFamily="34" charset="-128"/>
                <a:cs typeface="Arial"/>
              </a:rPr>
              <a:t>Comparing administrative data sources (namely 1099-Gs and 1040s), we estimate that UI dollars on 1040s are nearly a subset of those on 1099-Gs </a:t>
            </a:r>
          </a:p>
          <a:p>
            <a:pPr lvl="1"/>
            <a:r>
              <a:rPr lang="en-US" dirty="0">
                <a:ea typeface="Arial Unicode MS" panose="020B0604020202020204" pitchFamily="34" charset="-128"/>
                <a:cs typeface="Arial"/>
              </a:rPr>
              <a:t>However, 24% of true UI recipients according to 1099-Gs do not report their UI receipt on 1040s, with at least 30% of this group not filing any tax returns despite having taxable incomes above the filing threshold (simulated using linked CPS-IRS data)</a:t>
            </a:r>
          </a:p>
          <a:p>
            <a:r>
              <a:rPr lang="en-US" dirty="0">
                <a:ea typeface="Arial Unicode MS" panose="020B0604020202020204" pitchFamily="34" charset="-128"/>
                <a:cs typeface="Arial"/>
              </a:rPr>
              <a:t>After linking 1099-Gs (the more complete admin source of UI receipt) to CPS and SIPP microdata, we find that:</a:t>
            </a:r>
          </a:p>
          <a:p>
            <a:pPr lvl="1"/>
            <a:r>
              <a:rPr lang="en-US" dirty="0">
                <a:ea typeface="Arial Unicode MS" panose="020B0604020202020204" pitchFamily="34" charset="-128"/>
                <a:cs typeface="Arial"/>
              </a:rPr>
              <a:t>Aggregate UI dollars in both surveys are understated by 36-38%; vast majority of the understatement comes from 39% and 35% of UI recipients not reporting any receipt in the CPS and SIPP, respectively</a:t>
            </a:r>
          </a:p>
          <a:p>
            <a:r>
              <a:rPr lang="en-US" dirty="0">
                <a:ea typeface="Arial Unicode MS" panose="020B0604020202020204" pitchFamily="34" charset="-128"/>
                <a:cs typeface="Arial"/>
              </a:rPr>
              <a:t>In addition, we find that 49% of UI recipients never report being unemployed in the CPS, with 45% of this group reporting that they worked on a full-time basis for entire year</a:t>
            </a:r>
          </a:p>
          <a:p>
            <a:pPr lvl="1"/>
            <a:endParaRPr lang="en-US" dirty="0">
              <a:ea typeface="Arial Unicode MS" panose="020B0604020202020204" pitchFamily="34" charset="-128"/>
              <a:cs typeface="Arial"/>
            </a:endParaRP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46</a:t>
            </a:fld>
            <a:endParaRPr lang="en-US" altLang="en-US" dirty="0"/>
          </a:p>
        </p:txBody>
      </p:sp>
    </p:spTree>
    <p:extLst>
      <p:ext uri="{BB962C8B-B14F-4D97-AF65-F5344CB8AC3E}">
        <p14:creationId xmlns:p14="http://schemas.microsoft.com/office/powerpoint/2010/main" val="3209181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Newly Disclosed Results</a:t>
            </a:r>
          </a:p>
        </p:txBody>
      </p:sp>
      <p:sp>
        <p:nvSpPr>
          <p:cNvPr id="7171" name="Rectangle 3"/>
          <p:cNvSpPr>
            <a:spLocks noGrp="1" noChangeArrowheads="1"/>
          </p:cNvSpPr>
          <p:nvPr>
            <p:ph idx="1"/>
          </p:nvPr>
        </p:nvSpPr>
        <p:spPr/>
        <p:txBody>
          <a:bodyPr>
            <a:normAutofit/>
          </a:bodyPr>
          <a:lstStyle/>
          <a:p>
            <a:r>
              <a:rPr lang="en-US" dirty="0">
                <a:ea typeface="Arial Unicode MS" panose="020B0604020202020204" pitchFamily="34" charset="-128"/>
                <a:cs typeface="Arial"/>
              </a:rPr>
              <a:t>Some robustness checks:</a:t>
            </a:r>
          </a:p>
          <a:p>
            <a:pPr lvl="1"/>
            <a:r>
              <a:rPr lang="en-US" dirty="0">
                <a:ea typeface="Arial Unicode MS" panose="020B0604020202020204" pitchFamily="34" charset="-128"/>
                <a:cs typeface="Arial"/>
              </a:rPr>
              <a:t>Incorporating 1040s from processing year 2012 reveals that late filers have a very small effect on the agreement between UI on 1040s and 1099-Gs</a:t>
            </a:r>
          </a:p>
          <a:p>
            <a:pPr lvl="1"/>
            <a:r>
              <a:rPr lang="en-US" dirty="0">
                <a:ea typeface="Arial Unicode MS" panose="020B0604020202020204" pitchFamily="34" charset="-128"/>
                <a:cs typeface="Arial"/>
              </a:rPr>
              <a:t>Main results on misreporting of UI in surveys hold after excluding California and New Jersey from sample (which had paid family leave programs in 2010 that were included with UI on Box 1 of 1099-Gs) </a:t>
            </a: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47</a:t>
            </a:fld>
            <a:endParaRPr lang="en-US" altLang="en-US" dirty="0"/>
          </a:p>
        </p:txBody>
      </p:sp>
    </p:spTree>
    <p:extLst>
      <p:ext uri="{BB962C8B-B14F-4D97-AF65-F5344CB8AC3E}">
        <p14:creationId xmlns:p14="http://schemas.microsoft.com/office/powerpoint/2010/main" val="3252332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Newly Disclosed Results (cont.)</a:t>
            </a:r>
          </a:p>
        </p:txBody>
      </p:sp>
      <p:sp>
        <p:nvSpPr>
          <p:cNvPr id="7171" name="Rectangle 3"/>
          <p:cNvSpPr>
            <a:spLocks noGrp="1" noChangeArrowheads="1"/>
          </p:cNvSpPr>
          <p:nvPr>
            <p:ph idx="1"/>
          </p:nvPr>
        </p:nvSpPr>
        <p:spPr/>
        <p:txBody>
          <a:bodyPr>
            <a:normAutofit lnSpcReduction="10000"/>
          </a:bodyPr>
          <a:lstStyle/>
          <a:p>
            <a:r>
              <a:rPr lang="en-US" dirty="0">
                <a:ea typeface="Arial Unicode MS" panose="020B0604020202020204" pitchFamily="34" charset="-128"/>
                <a:cs typeface="Arial"/>
              </a:rPr>
              <a:t>Extending survey misreporting analyses of UI to population subgroups in CPS and SIPP, we find that:  </a:t>
            </a:r>
          </a:p>
          <a:p>
            <a:pPr lvl="1"/>
            <a:r>
              <a:rPr lang="en-US" dirty="0">
                <a:ea typeface="Arial Unicode MS" panose="020B0604020202020204" pitchFamily="34" charset="-128"/>
                <a:cs typeface="Arial"/>
              </a:rPr>
              <a:t>Survey-reported UI dollars are most understated among those who have lower levels of education, have lower levels of income, are black or Hispanic, and </a:t>
            </a:r>
            <a:r>
              <a:rPr lang="en-US">
                <a:ea typeface="Arial Unicode MS" panose="020B0604020202020204" pitchFamily="34" charset="-128"/>
                <a:cs typeface="Arial"/>
              </a:rPr>
              <a:t>are elderly</a:t>
            </a:r>
            <a:endParaRPr lang="en-US" dirty="0">
              <a:ea typeface="Arial Unicode MS" panose="020B0604020202020204" pitchFamily="34" charset="-128"/>
              <a:cs typeface="Arial"/>
            </a:endParaRPr>
          </a:p>
          <a:p>
            <a:pPr lvl="1"/>
            <a:r>
              <a:rPr lang="en-US" dirty="0">
                <a:ea typeface="Arial Unicode MS" panose="020B0604020202020204" pitchFamily="34" charset="-128"/>
                <a:cs typeface="Arial"/>
              </a:rPr>
              <a:t>Differences across subgroups in overall misreporting are driven primarily by differences in false negative rates (i.e., under-reporting at the extensive margin) </a:t>
            </a:r>
          </a:p>
          <a:p>
            <a:pPr lvl="1"/>
            <a:r>
              <a:rPr lang="en-US" dirty="0">
                <a:ea typeface="Arial Unicode MS" panose="020B0604020202020204" pitchFamily="34" charset="-128"/>
                <a:cs typeface="Arial"/>
              </a:rPr>
              <a:t>Gaps in false negative rates between subgroups (particularly by income and race/ethnicity) largely remain statistically significant after controlling for other covariates</a:t>
            </a:r>
          </a:p>
          <a:p>
            <a:r>
              <a:rPr lang="en-US" dirty="0">
                <a:ea typeface="Arial Unicode MS" panose="020B0604020202020204" pitchFamily="34" charset="-128"/>
                <a:cs typeface="Arial"/>
              </a:rPr>
              <a:t>Replacing survey UI values with admin values leads certain characteristics like black/Hispanic, low income, and lower levels of education to be relatively more positive determinants of benefit receipt</a:t>
            </a:r>
          </a:p>
          <a:p>
            <a:pPr lvl="1"/>
            <a:r>
              <a:rPr lang="en-US" dirty="0">
                <a:ea typeface="Arial Unicode MS" panose="020B0604020202020204" pitchFamily="34" charset="-128"/>
                <a:cs typeface="Arial"/>
              </a:rPr>
              <a:t>Pattern holds for multiple definitions of UI eligibility</a:t>
            </a: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48</a:t>
            </a:fld>
            <a:endParaRPr lang="en-US" altLang="en-US" dirty="0"/>
          </a:p>
        </p:txBody>
      </p:sp>
    </p:spTree>
    <p:extLst>
      <p:ext uri="{BB962C8B-B14F-4D97-AF65-F5344CB8AC3E}">
        <p14:creationId xmlns:p14="http://schemas.microsoft.com/office/powerpoint/2010/main" val="3287200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dirty="0">
                <a:ea typeface="Arial Unicode MS" panose="020B0604020202020204" pitchFamily="34" charset="-128"/>
                <a:cs typeface="Arial"/>
              </a:rPr>
              <a:t>The differential reporting of survey UI by education, race, ethnicity and income means that the disparities along these dimensions are likely overstated or even reversed</a:t>
            </a:r>
          </a:p>
          <a:p>
            <a:endParaRPr lang="en-US" dirty="0">
              <a:ea typeface="Arial Unicode MS" panose="020B0604020202020204" pitchFamily="34" charset="-128"/>
              <a:cs typeface="Arial"/>
            </a:endParaRP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49</a:t>
            </a:fld>
            <a:endParaRPr lang="en-US"/>
          </a:p>
        </p:txBody>
      </p:sp>
    </p:spTree>
    <p:extLst>
      <p:ext uri="{BB962C8B-B14F-4D97-AF65-F5344CB8AC3E}">
        <p14:creationId xmlns:p14="http://schemas.microsoft.com/office/powerpoint/2010/main" val="189314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400" dirty="0">
                <a:ea typeface="ＭＳ Ｐゴシック" panose="020B0600070205080204" pitchFamily="34" charset="-128"/>
              </a:rPr>
              <a:t>What this Paper Does</a:t>
            </a:r>
            <a:endParaRPr lang="en-US" sz="3400" dirty="0"/>
          </a:p>
        </p:txBody>
      </p:sp>
      <p:sp>
        <p:nvSpPr>
          <p:cNvPr id="7171" name="Rectangle 3"/>
          <p:cNvSpPr>
            <a:spLocks noGrp="1" noChangeArrowheads="1"/>
          </p:cNvSpPr>
          <p:nvPr>
            <p:ph idx="1"/>
          </p:nvPr>
        </p:nvSpPr>
        <p:spPr/>
        <p:txBody>
          <a:bodyPr>
            <a:normAutofit/>
          </a:bodyPr>
          <a:lstStyle/>
          <a:p>
            <a:r>
              <a:rPr lang="en-US" dirty="0">
                <a:ea typeface="Arial Unicode MS" panose="020B0604020202020204" pitchFamily="34" charset="-128"/>
                <a:cs typeface="Arial"/>
              </a:rPr>
              <a:t>Surveys the literature on misreporting; very few papers examine misreporting by race and ethnicity</a:t>
            </a:r>
          </a:p>
          <a:p>
            <a:pPr lvl="1"/>
            <a:r>
              <a:rPr lang="en-US" dirty="0">
                <a:ea typeface="Arial Unicode MS" panose="020B0604020202020204" pitchFamily="34" charset="-128"/>
                <a:cs typeface="Arial"/>
              </a:rPr>
              <a:t>Difficult to do with aggregates as they are rarely reported by race and ethnicity or definitions may not be comparable in administrative and survey sources</a:t>
            </a:r>
          </a:p>
          <a:p>
            <a:pPr lvl="1"/>
            <a:r>
              <a:rPr lang="en-US" dirty="0">
                <a:ea typeface="Arial Unicode MS" panose="020B0604020202020204" pitchFamily="34" charset="-128"/>
                <a:cs typeface="Arial"/>
              </a:rPr>
              <a:t>Linked data studies often rely on small samples which make disaggregation unlikely and precision low</a:t>
            </a:r>
          </a:p>
          <a:p>
            <a:pPr lvl="1"/>
            <a:r>
              <a:rPr lang="en-US" dirty="0">
                <a:ea typeface="Arial Unicode MS" panose="020B0604020202020204" pitchFamily="34" charset="-128"/>
                <a:cs typeface="Arial"/>
              </a:rPr>
              <a:t>Differences by race and ethnicity have become of greater interest recently</a:t>
            </a:r>
          </a:p>
          <a:p>
            <a:r>
              <a:rPr lang="en-US" dirty="0">
                <a:ea typeface="Arial Unicode MS" panose="020B0604020202020204" pitchFamily="34" charset="-128"/>
                <a:cs typeface="Arial"/>
              </a:rPr>
              <a:t>Highlights the results of three linked dataset studies, with increasing focus on race and ethnicity</a:t>
            </a:r>
          </a:p>
          <a:p>
            <a:pPr lvl="1"/>
            <a:r>
              <a:rPr lang="en-US" dirty="0">
                <a:ea typeface="Arial Unicode MS" panose="020B0604020202020204" pitchFamily="34" charset="-128"/>
                <a:cs typeface="Arial"/>
              </a:rPr>
              <a:t>Discusses implications and provides suggestions for future use of race and ethnicity data</a:t>
            </a:r>
          </a:p>
          <a:p>
            <a:endParaRPr lang="en-US" dirty="0">
              <a:ea typeface="Arial Unicode MS" panose="020B0604020202020204" pitchFamily="34" charset="-128"/>
              <a:cs typeface="Arial"/>
            </a:endParaRPr>
          </a:p>
          <a:p>
            <a:endParaRPr lang="en-US" dirty="0">
              <a:ea typeface="Arial Unicode MS" panose="020B0604020202020204" pitchFamily="34" charset="-128"/>
              <a:cs typeface="Arial"/>
            </a:endParaRPr>
          </a:p>
        </p:txBody>
      </p:sp>
      <p:sp>
        <p:nvSpPr>
          <p:cNvPr id="3" name="Slide Number Placeholder 2"/>
          <p:cNvSpPr>
            <a:spLocks noGrp="1"/>
          </p:cNvSpPr>
          <p:nvPr>
            <p:ph type="sldNum" sz="quarter" idx="12"/>
          </p:nvPr>
        </p:nvSpPr>
        <p:spPr/>
        <p:txBody>
          <a:bodyPr/>
          <a:lstStyle/>
          <a:p>
            <a:pPr>
              <a:defRPr/>
            </a:pPr>
            <a:fld id="{96268C9A-D8B2-45FE-B428-8B1C3A4C42E4}" type="slidenum">
              <a:rPr lang="en-US" altLang="en-US" smtClean="0"/>
              <a:pPr>
                <a:defRPr/>
              </a:pPr>
              <a:t>5</a:t>
            </a:fld>
            <a:endParaRPr lang="en-US" altLang="en-US" dirty="0"/>
          </a:p>
        </p:txBody>
      </p:sp>
    </p:spTree>
    <p:extLst>
      <p:ext uri="{BB962C8B-B14F-4D97-AF65-F5344CB8AC3E}">
        <p14:creationId xmlns:p14="http://schemas.microsoft.com/office/powerpoint/2010/main" val="154515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lstStyle/>
          <a:p>
            <a:r>
              <a:rPr lang="en-US" dirty="0"/>
              <a:t>Surveying the Literature on Racial and Ethnic Differences in Reporting</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sz="2000" dirty="0">
                <a:ea typeface="Arial Unicode MS" panose="020B0604020202020204" pitchFamily="34" charset="-128"/>
                <a:cs typeface="Arial"/>
              </a:rPr>
              <a:t>Our review today focuses on programs and income sources we have examined in our work as a convenient starting point</a:t>
            </a:r>
          </a:p>
          <a:p>
            <a:r>
              <a:rPr lang="en-US" sz="2000" dirty="0">
                <a:ea typeface="Arial Unicode MS" panose="020B0604020202020204" pitchFamily="34" charset="-128"/>
                <a:cs typeface="Arial"/>
              </a:rPr>
              <a:t>Other research has used linked data to examine Medicaid, pensions, SSI, OASDI, etc. (preliminary summaries below)</a:t>
            </a:r>
          </a:p>
          <a:p>
            <a:pPr lvl="1"/>
            <a:r>
              <a:rPr lang="en-US" sz="1800" dirty="0">
                <a:ea typeface="Arial Unicode MS" panose="020B0604020202020204" pitchFamily="34" charset="-128"/>
                <a:cs typeface="Arial"/>
              </a:rPr>
              <a:t>We will continue to screen the literature for work on further programs and income components</a:t>
            </a:r>
          </a:p>
          <a:p>
            <a:r>
              <a:rPr lang="en-US" sz="2000" dirty="0">
                <a:ea typeface="Arial Unicode MS" panose="020B0604020202020204" pitchFamily="34" charset="-128"/>
                <a:cs typeface="Arial"/>
              </a:rPr>
              <a:t>That being said, the vast majority of studies analyzing the misreporting of program receipt do not examine differences in reporting by race and ethnicity</a:t>
            </a:r>
          </a:p>
          <a:p>
            <a:pPr lvl="1"/>
            <a:r>
              <a:rPr lang="en-US" sz="1800" dirty="0">
                <a:ea typeface="Arial Unicode MS" panose="020B0604020202020204" pitchFamily="34" charset="-128"/>
                <a:cs typeface="Arial"/>
              </a:rPr>
              <a:t>Surprisingly to us, even those that report differences in error rates and/or implications or errors by race and ethnicity generally ignore these differences when describing and discussing their results</a:t>
            </a:r>
          </a:p>
          <a:p>
            <a:endParaRPr lang="en-US" sz="2000" dirty="0">
              <a:ea typeface="Arial Unicode MS" panose="020B0604020202020204" pitchFamily="34" charset="-128"/>
              <a:cs typeface="Arial"/>
            </a:endParaRP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6</a:t>
            </a:fld>
            <a:endParaRPr lang="en-US"/>
          </a:p>
        </p:txBody>
      </p:sp>
    </p:spTree>
    <p:extLst>
      <p:ext uri="{BB962C8B-B14F-4D97-AF65-F5344CB8AC3E}">
        <p14:creationId xmlns:p14="http://schemas.microsoft.com/office/powerpoint/2010/main" val="265731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EC5-A08D-2B42-AFE2-1B6E08DB63DA}"/>
              </a:ext>
            </a:extLst>
          </p:cNvPr>
          <p:cNvSpPr>
            <a:spLocks noGrp="1"/>
          </p:cNvSpPr>
          <p:nvPr>
            <p:ph type="title"/>
          </p:nvPr>
        </p:nvSpPr>
        <p:spPr/>
        <p:txBody>
          <a:bodyPr/>
          <a:lstStyle/>
          <a:p>
            <a:r>
              <a:rPr lang="en-US" dirty="0">
                <a:solidFill>
                  <a:schemeClr val="tx1">
                    <a:lumMod val="75000"/>
                    <a:lumOff val="25000"/>
                  </a:schemeClr>
                </a:solidFill>
                <a:ea typeface="ＭＳ Ｐゴシック" panose="020B0600070205080204" pitchFamily="34" charset="-128"/>
              </a:rPr>
              <a:t>Misreporting of Survey SNAP and TANF+GA</a:t>
            </a:r>
            <a:endParaRPr lang="en-US"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D98491C1-71FC-EA4E-B338-1B01DA8F7DCD}"/>
              </a:ext>
            </a:extLst>
          </p:cNvPr>
          <p:cNvSpPr>
            <a:spLocks noGrp="1"/>
          </p:cNvSpPr>
          <p:nvPr>
            <p:ph type="sldNum" sz="quarter" idx="12"/>
          </p:nvPr>
        </p:nvSpPr>
        <p:spPr/>
        <p:txBody>
          <a:bodyPr/>
          <a:lstStyle/>
          <a:p>
            <a:fld id="{4E500727-ADA8-4793-93A3-A3C1E74ECD86}" type="slidenum">
              <a:rPr lang="en-US" smtClean="0"/>
              <a:t>7</a:t>
            </a:fld>
            <a:endParaRPr lang="en-US"/>
          </a:p>
        </p:txBody>
      </p:sp>
    </p:spTree>
    <p:extLst>
      <p:ext uri="{BB962C8B-B14F-4D97-AF65-F5344CB8AC3E}">
        <p14:creationId xmlns:p14="http://schemas.microsoft.com/office/powerpoint/2010/main" val="37440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a:bodyPr>
          <a:lstStyle/>
          <a:p>
            <a:r>
              <a:rPr lang="en-US" dirty="0"/>
              <a:t>Misreporting of SNAP in Illinois and Maryland: Data and Methods</a:t>
            </a:r>
          </a:p>
        </p:txBody>
      </p:sp>
      <p:sp>
        <p:nvSpPr>
          <p:cNvPr id="3" name="Content Placeholder 2">
            <a:extLst>
              <a:ext uri="{FF2B5EF4-FFF2-40B4-BE49-F238E27FC236}">
                <a16:creationId xmlns:a16="http://schemas.microsoft.com/office/drawing/2014/main" id="{8DB8A8AF-8CBF-C198-1DFE-A6E0043826D8}"/>
              </a:ext>
            </a:extLst>
          </p:cNvPr>
          <p:cNvSpPr>
            <a:spLocks noGrp="1"/>
          </p:cNvSpPr>
          <p:nvPr>
            <p:ph idx="1"/>
          </p:nvPr>
        </p:nvSpPr>
        <p:spPr/>
        <p:txBody>
          <a:bodyPr>
            <a:normAutofit/>
          </a:bodyPr>
          <a:lstStyle/>
          <a:p>
            <a:r>
              <a:rPr lang="en-US" sz="1800" dirty="0">
                <a:ea typeface="Arial Unicode MS" panose="020B0604020202020204" pitchFamily="34" charset="-128"/>
                <a:cs typeface="Arial"/>
              </a:rPr>
              <a:t>Meyer, </a:t>
            </a:r>
            <a:r>
              <a:rPr lang="en-US" sz="1800" dirty="0" err="1">
                <a:ea typeface="Arial Unicode MS" panose="020B0604020202020204" pitchFamily="34" charset="-128"/>
                <a:cs typeface="Arial"/>
              </a:rPr>
              <a:t>Mittag</a:t>
            </a:r>
            <a:r>
              <a:rPr lang="en-US" sz="1800" dirty="0">
                <a:ea typeface="Arial Unicode MS" panose="020B0604020202020204" pitchFamily="34" charset="-128"/>
                <a:cs typeface="Arial"/>
              </a:rPr>
              <a:t>, and </a:t>
            </a:r>
            <a:r>
              <a:rPr lang="en-US" sz="1800" dirty="0" err="1">
                <a:ea typeface="Arial Unicode MS" panose="020B0604020202020204" pitchFamily="34" charset="-128"/>
                <a:cs typeface="Arial"/>
              </a:rPr>
              <a:t>Goerge</a:t>
            </a:r>
            <a:r>
              <a:rPr lang="en-US" sz="1800" dirty="0">
                <a:ea typeface="Arial Unicode MS" panose="020B0604020202020204" pitchFamily="34" charset="-128"/>
                <a:cs typeface="Arial"/>
              </a:rPr>
              <a:t> (2022, </a:t>
            </a:r>
            <a:r>
              <a:rPr lang="en-US" sz="1800" i="1" dirty="0">
                <a:ea typeface="Arial Unicode MS" panose="020B0604020202020204" pitchFamily="34" charset="-128"/>
                <a:cs typeface="Arial"/>
              </a:rPr>
              <a:t>Journal of Human Resources</a:t>
            </a:r>
            <a:r>
              <a:rPr lang="en-US" sz="1800" dirty="0">
                <a:ea typeface="Arial Unicode MS" panose="020B0604020202020204" pitchFamily="34" charset="-128"/>
                <a:cs typeface="Arial"/>
              </a:rPr>
              <a:t>)</a:t>
            </a:r>
            <a:endParaRPr lang="en-US" sz="1800" i="1" dirty="0">
              <a:ea typeface="Arial Unicode MS" panose="020B0604020202020204" pitchFamily="34" charset="-128"/>
              <a:cs typeface="Arial"/>
            </a:endParaRPr>
          </a:p>
          <a:p>
            <a:r>
              <a:rPr lang="en-US" sz="1800" dirty="0">
                <a:ea typeface="Arial Unicode MS" panose="020B0604020202020204" pitchFamily="34" charset="-128"/>
                <a:cs typeface="Arial"/>
              </a:rPr>
              <a:t>Surveys analyzed: 2001 ACS, 2002-2005 CPS, and 2001 and 2004 SIPP panels (covering data from Jan 2001-Apr 2005)</a:t>
            </a:r>
          </a:p>
          <a:p>
            <a:r>
              <a:rPr lang="en-US" sz="1800" dirty="0">
                <a:ea typeface="Arial Unicode MS" panose="020B0604020202020204" pitchFamily="34" charset="-128"/>
                <a:cs typeface="Arial"/>
              </a:rPr>
              <a:t>Links surveys to administrative food stamp records in Illinois and Maryland by PIK (essentially anonymized SSNs). Household-level PIK rates are:</a:t>
            </a:r>
          </a:p>
          <a:p>
            <a:pPr lvl="1"/>
            <a:r>
              <a:rPr lang="en-US" sz="1400" dirty="0">
                <a:ea typeface="Arial Unicode MS" panose="020B0604020202020204" pitchFamily="34" charset="-128"/>
                <a:cs typeface="Arial"/>
              </a:rPr>
              <a:t>Admin data: 96% in IL and 98% in MD </a:t>
            </a:r>
          </a:p>
          <a:p>
            <a:pPr lvl="1"/>
            <a:r>
              <a:rPr lang="en-US" sz="1400" dirty="0">
                <a:ea typeface="Arial Unicode MS" panose="020B0604020202020204" pitchFamily="34" charset="-128"/>
                <a:cs typeface="Arial"/>
              </a:rPr>
              <a:t>ACS: 93% in IL and 95% in MD</a:t>
            </a:r>
          </a:p>
          <a:p>
            <a:pPr lvl="1"/>
            <a:r>
              <a:rPr lang="en-US" sz="1400" dirty="0">
                <a:ea typeface="Arial Unicode MS" panose="020B0604020202020204" pitchFamily="34" charset="-128"/>
                <a:cs typeface="Arial"/>
              </a:rPr>
              <a:t>CPS: 68% in IL and 81% in MD</a:t>
            </a:r>
          </a:p>
          <a:p>
            <a:pPr lvl="1"/>
            <a:r>
              <a:rPr lang="en-US" sz="1400" dirty="0">
                <a:ea typeface="Arial Unicode MS" panose="020B0604020202020204" pitchFamily="34" charset="-128"/>
                <a:cs typeface="Arial"/>
              </a:rPr>
              <a:t>SIPP: 71% for both states </a:t>
            </a:r>
          </a:p>
          <a:p>
            <a:r>
              <a:rPr lang="en-US" sz="1800" dirty="0">
                <a:ea typeface="Arial Unicode MS" panose="020B0604020202020204" pitchFamily="34" charset="-128"/>
                <a:cs typeface="Arial"/>
              </a:rPr>
              <a:t>Unit of analysis is household (age 16+) with at least one </a:t>
            </a:r>
            <a:r>
              <a:rPr lang="en-US" sz="1800" dirty="0" err="1">
                <a:ea typeface="Arial Unicode MS" panose="020B0604020202020204" pitchFamily="34" charset="-128"/>
                <a:cs typeface="Arial"/>
              </a:rPr>
              <a:t>PIKed</a:t>
            </a:r>
            <a:r>
              <a:rPr lang="en-US" sz="1800" dirty="0">
                <a:ea typeface="Arial Unicode MS" panose="020B0604020202020204" pitchFamily="34" charset="-128"/>
                <a:cs typeface="Arial"/>
              </a:rPr>
              <a:t> member </a:t>
            </a:r>
          </a:p>
          <a:p>
            <a:pPr lvl="1"/>
            <a:r>
              <a:rPr lang="en-US" sz="1400" dirty="0">
                <a:ea typeface="Arial Unicode MS" panose="020B0604020202020204" pitchFamily="34" charset="-128"/>
                <a:cs typeface="Arial"/>
              </a:rPr>
              <a:t>Adjust survey weights for incomplete </a:t>
            </a:r>
            <a:r>
              <a:rPr lang="en-US" sz="1400" dirty="0" err="1">
                <a:ea typeface="Arial Unicode MS" panose="020B0604020202020204" pitchFamily="34" charset="-128"/>
                <a:cs typeface="Arial"/>
              </a:rPr>
              <a:t>PIKing</a:t>
            </a:r>
            <a:r>
              <a:rPr lang="en-US" sz="1400" dirty="0">
                <a:ea typeface="Arial Unicode MS" panose="020B0604020202020204" pitchFamily="34" charset="-128"/>
                <a:cs typeface="Arial"/>
              </a:rPr>
              <a:t> using inverse probability weighting at household level </a:t>
            </a:r>
          </a:p>
          <a:p>
            <a:r>
              <a:rPr lang="en-US" sz="1800" dirty="0">
                <a:ea typeface="Arial Unicode MS" panose="020B0604020202020204" pitchFamily="34" charset="-128"/>
                <a:cs typeface="Arial"/>
              </a:rPr>
              <a:t>Reference periods and program definitions match between admin data and survey data</a:t>
            </a:r>
          </a:p>
          <a:p>
            <a:pPr lvl="1"/>
            <a:r>
              <a:rPr lang="en-US" sz="1400" dirty="0">
                <a:ea typeface="Arial Unicode MS" panose="020B0604020202020204" pitchFamily="34" charset="-128"/>
                <a:cs typeface="Arial"/>
              </a:rPr>
              <a:t>ACS is past 12 months, CPS is previous calendar year, and SIPP is four-month period</a:t>
            </a:r>
          </a:p>
          <a:p>
            <a:pPr lvl="1"/>
            <a:r>
              <a:rPr lang="en-US" sz="1400" dirty="0">
                <a:ea typeface="Arial Unicode MS" panose="020B0604020202020204" pitchFamily="34" charset="-128"/>
                <a:cs typeface="Arial"/>
              </a:rPr>
              <a:t>Admin records are at monthly basis so can be easily adjusted to match survey periods</a:t>
            </a:r>
          </a:p>
          <a:p>
            <a:pPr lvl="1"/>
            <a:endParaRPr lang="en-US" sz="1400" dirty="0">
              <a:ea typeface="Arial Unicode MS" panose="020B0604020202020204" pitchFamily="34" charset="-128"/>
              <a:cs typeface="Arial"/>
            </a:endParaRP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8</a:t>
            </a:fld>
            <a:endParaRPr lang="en-US"/>
          </a:p>
        </p:txBody>
      </p:sp>
    </p:spTree>
    <p:extLst>
      <p:ext uri="{BB962C8B-B14F-4D97-AF65-F5344CB8AC3E}">
        <p14:creationId xmlns:p14="http://schemas.microsoft.com/office/powerpoint/2010/main" val="172566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BE88-EEDE-6ACA-B5A8-BFA6F01396A1}"/>
              </a:ext>
            </a:extLst>
          </p:cNvPr>
          <p:cNvSpPr>
            <a:spLocks noGrp="1"/>
          </p:cNvSpPr>
          <p:nvPr>
            <p:ph type="title"/>
          </p:nvPr>
        </p:nvSpPr>
        <p:spPr/>
        <p:txBody>
          <a:bodyPr>
            <a:normAutofit fontScale="90000"/>
          </a:bodyPr>
          <a:lstStyle/>
          <a:p>
            <a:r>
              <a:rPr lang="en-US" dirty="0"/>
              <a:t>Determinants of False Negatives and Positives in IL and MD: Non-White vs. White</a:t>
            </a:r>
          </a:p>
        </p:txBody>
      </p:sp>
      <p:sp>
        <p:nvSpPr>
          <p:cNvPr id="4" name="Slide Number Placeholder 3">
            <a:extLst>
              <a:ext uri="{FF2B5EF4-FFF2-40B4-BE49-F238E27FC236}">
                <a16:creationId xmlns:a16="http://schemas.microsoft.com/office/drawing/2014/main" id="{03B26C18-671D-21B1-921D-62AED59AE49A}"/>
              </a:ext>
            </a:extLst>
          </p:cNvPr>
          <p:cNvSpPr>
            <a:spLocks noGrp="1"/>
          </p:cNvSpPr>
          <p:nvPr>
            <p:ph type="sldNum" sz="quarter" idx="12"/>
          </p:nvPr>
        </p:nvSpPr>
        <p:spPr/>
        <p:txBody>
          <a:bodyPr/>
          <a:lstStyle/>
          <a:p>
            <a:fld id="{4E500727-ADA8-4793-93A3-A3C1E74ECD86}" type="slidenum">
              <a:rPr lang="en-US" smtClean="0"/>
              <a:pPr/>
              <a:t>9</a:t>
            </a:fld>
            <a:endParaRPr lang="en-US"/>
          </a:p>
        </p:txBody>
      </p:sp>
      <p:graphicFrame>
        <p:nvGraphicFramePr>
          <p:cNvPr id="5" name="Content Placeholder 4">
            <a:extLst>
              <a:ext uri="{FF2B5EF4-FFF2-40B4-BE49-F238E27FC236}">
                <a16:creationId xmlns:a16="http://schemas.microsoft.com/office/drawing/2014/main" id="{CE9A3767-E589-C2D0-55B3-5B43253705B7}"/>
              </a:ext>
            </a:extLst>
          </p:cNvPr>
          <p:cNvGraphicFramePr>
            <a:graphicFrameLocks noGrp="1" noChangeAspect="1"/>
          </p:cNvGraphicFramePr>
          <p:nvPr>
            <p:ph idx="1"/>
            <p:extLst>
              <p:ext uri="{D42A27DB-BD31-4B8C-83A1-F6EECF244321}">
                <p14:modId xmlns:p14="http://schemas.microsoft.com/office/powerpoint/2010/main" val="392636195"/>
              </p:ext>
            </p:extLst>
          </p:nvPr>
        </p:nvGraphicFramePr>
        <p:xfrm>
          <a:off x="701675" y="1581150"/>
          <a:ext cx="7686675" cy="4230688"/>
        </p:xfrm>
        <a:graphic>
          <a:graphicData uri="http://schemas.openxmlformats.org/presentationml/2006/ole">
            <mc:AlternateContent xmlns:mc="http://schemas.openxmlformats.org/markup-compatibility/2006">
              <mc:Choice xmlns:v="urn:schemas-microsoft-com:vml" Requires="v">
                <p:oleObj name="Document" r:id="rId3" imgW="5956042" imgH="3278793" progId="Word.Document.12">
                  <p:embed/>
                </p:oleObj>
              </mc:Choice>
              <mc:Fallback>
                <p:oleObj name="Document" r:id="rId3" imgW="5956042" imgH="3278793" progId="Word.Document.12">
                  <p:embed/>
                  <p:pic>
                    <p:nvPicPr>
                      <p:cNvPr id="5" name="Content Placeholder 4">
                        <a:extLst>
                          <a:ext uri="{FF2B5EF4-FFF2-40B4-BE49-F238E27FC236}">
                            <a16:creationId xmlns:a16="http://schemas.microsoft.com/office/drawing/2014/main" id="{CE9A3767-E589-C2D0-55B3-5B43253705B7}"/>
                          </a:ext>
                        </a:extLst>
                      </p:cNvPr>
                      <p:cNvPicPr/>
                      <p:nvPr/>
                    </p:nvPicPr>
                    <p:blipFill>
                      <a:blip r:embed="rId4"/>
                      <a:stretch>
                        <a:fillRect/>
                      </a:stretch>
                    </p:blipFill>
                    <p:spPr>
                      <a:xfrm>
                        <a:off x="701675" y="1581150"/>
                        <a:ext cx="7686675" cy="4230688"/>
                      </a:xfrm>
                      <a:prstGeom prst="rect">
                        <a:avLst/>
                      </a:prstGeom>
                    </p:spPr>
                  </p:pic>
                </p:oleObj>
              </mc:Fallback>
            </mc:AlternateContent>
          </a:graphicData>
        </a:graphic>
      </p:graphicFrame>
    </p:spTree>
    <p:extLst>
      <p:ext uri="{BB962C8B-B14F-4D97-AF65-F5344CB8AC3E}">
        <p14:creationId xmlns:p14="http://schemas.microsoft.com/office/powerpoint/2010/main" val="39926217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94137</TotalTime>
  <Words>6240</Words>
  <Application>Microsoft Office PowerPoint</Application>
  <PresentationFormat>On-screen Show (4:3)</PresentationFormat>
  <Paragraphs>426</Paragraphs>
  <Slides>49</Slides>
  <Notes>49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Abadi</vt:lpstr>
      <vt:lpstr>Arial</vt:lpstr>
      <vt:lpstr>Calibri</vt:lpstr>
      <vt:lpstr>Helvetica Neue</vt:lpstr>
      <vt:lpstr>Verdana</vt:lpstr>
      <vt:lpstr>Wingdings</vt:lpstr>
      <vt:lpstr>1_Office Theme</vt:lpstr>
      <vt:lpstr>Document</vt:lpstr>
      <vt:lpstr>Race, Ethnicity, and Measurement Error</vt:lpstr>
      <vt:lpstr>Many Literatures Depend on Program Receipt Differences by Race and Ethnicity</vt:lpstr>
      <vt:lpstr>Reports of Program Receipt are Notoriously Inaccurate</vt:lpstr>
      <vt:lpstr>Addressing the Problem of Survey Error</vt:lpstr>
      <vt:lpstr>What this Paper Does</vt:lpstr>
      <vt:lpstr>Surveying the Literature on Racial and Ethnic Differences in Reporting</vt:lpstr>
      <vt:lpstr>Misreporting of Survey SNAP and TANF+GA</vt:lpstr>
      <vt:lpstr>Misreporting of SNAP in Illinois and Maryland: Data and Methods</vt:lpstr>
      <vt:lpstr>Determinants of False Negatives and Positives in IL and MD: Non-White vs. White</vt:lpstr>
      <vt:lpstr>Determinants of Reported and Admin SNAP Receipt in IL and MD: Non-White vs. White</vt:lpstr>
      <vt:lpstr>Misreporting of SNAP in Illinois and Maryland: Results</vt:lpstr>
      <vt:lpstr>Misreporting of SNAP and TANF+GA in New York: Data and Methods</vt:lpstr>
      <vt:lpstr>Determinants of False Negatives and Positives in NY: Black/Hispanic vs. White</vt:lpstr>
      <vt:lpstr>Determinants of Reported and Admin SNAP and TANF+GA Receipt in NY: Black/Hispanic vs. White</vt:lpstr>
      <vt:lpstr>Misreporting of SNAP and TANF+GA in New York: Results</vt:lpstr>
      <vt:lpstr>Misreporting of SNAP and TANF+GA: Results from Other Papers</vt:lpstr>
      <vt:lpstr>Poverty Reduction When Correcting SNAP (Stevens, Fox, and Heggeness 2018)</vt:lpstr>
      <vt:lpstr>Misreporting of Survey UI</vt:lpstr>
      <vt:lpstr>Background on Unemployment Insurance Receipt </vt:lpstr>
      <vt:lpstr>Misreporting of UI: Data and Methods</vt:lpstr>
      <vt:lpstr>False Positive and False Negative Misreporting Rates (%) by Race/Ethnicity, CPS and SIPP</vt:lpstr>
      <vt:lpstr>Determinants of False Negatives and Positives: Race/Ethnicity Groups vs. White</vt:lpstr>
      <vt:lpstr>Decomposition of Bias in Reported Survey UI Benefits ($): By Race/Ethnicity in CPS</vt:lpstr>
      <vt:lpstr>Decomposition of Bias in Reported Survey UI Benefits ($): By Race/Ethnicity in SIPP</vt:lpstr>
      <vt:lpstr>Selected Coefficients in Probit Models of UI Receipt (CPS)</vt:lpstr>
      <vt:lpstr>Selected Coefficients in Probit Models of UI Receipt (SIPP)</vt:lpstr>
      <vt:lpstr>Misreporting of UI: Results</vt:lpstr>
      <vt:lpstr>Misreporting of Other Programs and Income Sources in Surveys</vt:lpstr>
      <vt:lpstr>Misreporting of Medicaid and Medicare: Preliminary Overview</vt:lpstr>
      <vt:lpstr>Bias in Medicaid Receipt Rates (Davern, Klermann, and Ziegenfuss 2009)</vt:lpstr>
      <vt:lpstr>Misreporting of Social Security and Pension Income: Data and Methods</vt:lpstr>
      <vt:lpstr>False Positive and False Negative Misreporting Rates (%) by Race/Ethnicity </vt:lpstr>
      <vt:lpstr>Misreporting of Social Security and Pension Income: Results</vt:lpstr>
      <vt:lpstr>Implications of Differential Biases on Overall Changes in Poverty</vt:lpstr>
      <vt:lpstr>Discussion and Conclusions</vt:lpstr>
      <vt:lpstr>Summary</vt:lpstr>
      <vt:lpstr>Sources of Errors</vt:lpstr>
      <vt:lpstr>Implications</vt:lpstr>
      <vt:lpstr>References (need to expand)</vt:lpstr>
      <vt:lpstr>Appendix Slides </vt:lpstr>
      <vt:lpstr>Determinants of False Negatives and Positives in IL and MD: Non-White vs. White</vt:lpstr>
      <vt:lpstr>Determinants of Reported and Admin SNAP Receipt in IL and MD: Non-White vs. White</vt:lpstr>
      <vt:lpstr>Determinants of False Negatives and Positives in NY: Black/Hispanic vs. White</vt:lpstr>
      <vt:lpstr>False Positive and False Negative Misreporting Rates (%) by Demographic Group, CPS and SIPP</vt:lpstr>
      <vt:lpstr>Robustness Checks</vt:lpstr>
      <vt:lpstr>Previously Disclosed Results</vt:lpstr>
      <vt:lpstr>Newly Disclosed Results</vt:lpstr>
      <vt:lpstr>Newly Disclosed Results (cont.)</vt:lpstr>
      <vt:lpstr>Implications</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Danke Wu (CENSUS/CARRA CTR)</dc:creator>
  <cp:lastModifiedBy>Bruce D. Meyer</cp:lastModifiedBy>
  <cp:revision>4243</cp:revision>
  <cp:lastPrinted>2021-06-14T14:01:01Z</cp:lastPrinted>
  <dcterms:created xsi:type="dcterms:W3CDTF">2017-11-09T14:57:20Z</dcterms:created>
  <dcterms:modified xsi:type="dcterms:W3CDTF">2023-07-19T17:28:25Z</dcterms:modified>
</cp:coreProperties>
</file>